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3" r:id="rId4"/>
    <p:sldId id="258" r:id="rId5"/>
    <p:sldId id="323" r:id="rId6"/>
    <p:sldId id="261" r:id="rId7"/>
    <p:sldId id="287" r:id="rId8"/>
    <p:sldId id="288" r:id="rId9"/>
    <p:sldId id="291" r:id="rId10"/>
    <p:sldId id="338" r:id="rId11"/>
    <p:sldId id="339" r:id="rId12"/>
    <p:sldId id="329" r:id="rId13"/>
    <p:sldId id="340" r:id="rId14"/>
    <p:sldId id="341" r:id="rId15"/>
    <p:sldId id="330" r:id="rId16"/>
    <p:sldId id="331" r:id="rId17"/>
    <p:sldId id="308" r:id="rId18"/>
    <p:sldId id="324" r:id="rId19"/>
    <p:sldId id="277" r:id="rId20"/>
    <p:sldId id="332" r:id="rId21"/>
    <p:sldId id="343" r:id="rId22"/>
    <p:sldId id="342" r:id="rId23"/>
    <p:sldId id="345" r:id="rId24"/>
    <p:sldId id="317" r:id="rId25"/>
    <p:sldId id="325" r:id="rId26"/>
    <p:sldId id="278" r:id="rId27"/>
    <p:sldId id="296" r:id="rId28"/>
    <p:sldId id="346" r:id="rId29"/>
    <p:sldId id="303" r:id="rId30"/>
    <p:sldId id="347" r:id="rId31"/>
    <p:sldId id="312" r:id="rId32"/>
    <p:sldId id="263" r:id="rId33"/>
    <p:sldId id="266" r:id="rId3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3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722BC9-5003-4060-B22A-AB3101E329C2}" type="datetimeFigureOut">
              <a:rPr lang="zh-CN" altLang="en-US"/>
              <a:pPr>
                <a:defRPr/>
              </a:pPr>
              <a:t>2017/4/10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D4EF184-B1D8-47A1-8A0E-ED3D3E8F37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851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D035-B870-4319-AEDD-6E9F09988191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F2F31-FBCB-4AFB-8AFB-278BAC7CF8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8E75-1C9C-41F4-85B8-1D15FA4AB9E1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8120-4512-40BB-B667-745019BE4F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CBED-C36F-4AC9-872E-392978C002E1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8DEA-75D7-4916-A45B-29E1075D69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3088-234D-40C2-896B-5578CEA9A940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C520-21CB-4ED6-BEF9-6E698F688C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9B17-52CA-4D63-877A-773959586018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5D9D-B724-4AFA-B4C9-E46F6A377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2380-8D0D-4A2B-8D73-F818A479E430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4878-CE06-4EA0-A1E6-C0DA79A708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A1CE-1433-4EAF-9B8E-14CDC1F244A7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DF7A-175C-49CB-8835-2F0071A47FD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BA419-C26A-4416-9BB2-8EA0C4728573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24B2-93B4-40F9-BEF3-34A91F8B5E3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4872-12CE-43C3-B57F-183758126F48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A589-25F4-45FE-B930-85A8F930C5F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3BD2-FF23-4369-B506-D381B290EC3F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610E-EE93-4945-8858-8AEA577DD4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A238-D919-4291-BADA-C475112FFFE4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41FA6-60D4-4AAD-A43E-F13E4F930C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6161-8DE4-4261-B722-14798C9445FE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551C-C731-423B-AD9C-DFBB264685B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椭圆 13"/>
          <p:cNvSpPr>
            <a:spLocks noChangeArrowheads="1"/>
          </p:cNvSpPr>
          <p:nvPr/>
        </p:nvSpPr>
        <p:spPr bwMode="auto">
          <a:xfrm>
            <a:off x="601663" y="-1468438"/>
            <a:ext cx="11218862" cy="11218863"/>
          </a:xfrm>
          <a:prstGeom prst="ellipse">
            <a:avLst/>
          </a:pr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5666A4-9B1A-4AF5-A109-B55DB511F206}" type="datetime1">
              <a:rPr lang="zh-CN" altLang="en-US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DD6373-4BAC-4AE9-8532-4124F58A1A1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32" name="日期占位符 3"/>
          <p:cNvSpPr>
            <a:spLocks noChangeArrowheads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18E8399-61BE-4C2D-94C3-931DDDFF8273}" type="datetime1">
              <a: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pPr/>
              <a:t>2017/4/10</a:t>
            </a:fld>
            <a:endParaRPr lang="zh-CN" altLang="en-US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3" name="灯片编号占位符 5"/>
          <p:cNvSpPr>
            <a:spLocks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A21A595-8415-4DC5-B38E-057DE34D4323}" type="slidenum">
              <a: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pPr/>
              <a:t>‹#›</a:t>
            </a:fld>
            <a:endParaRPr lang="zh-CN" altLang="en-US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34" name="图片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0188" y="4489450"/>
            <a:ext cx="12160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矩形 9"/>
          <p:cNvSpPr>
            <a:spLocks noChangeArrowheads="1"/>
          </p:cNvSpPr>
          <p:nvPr/>
        </p:nvSpPr>
        <p:spPr bwMode="auto">
          <a:xfrm>
            <a:off x="0" y="9525"/>
            <a:ext cx="12192000" cy="711200"/>
          </a:xfrm>
          <a:prstGeom prst="rect">
            <a:avLst/>
          </a:prstGeom>
          <a:solidFill>
            <a:srgbClr val="E1002A"/>
          </a:solidFill>
          <a:ln w="22225" cap="rnd">
            <a:solidFill>
              <a:srgbClr val="42719B">
                <a:alpha val="54117"/>
              </a:srgbClr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 useBgFill="1">
        <p:nvSpPr>
          <p:cNvPr id="1036" name="矩形 10"/>
          <p:cNvSpPr>
            <a:spLocks noChangeArrowheads="1"/>
          </p:cNvSpPr>
          <p:nvPr/>
        </p:nvSpPr>
        <p:spPr bwMode="auto">
          <a:xfrm>
            <a:off x="0" y="6146800"/>
            <a:ext cx="12192000" cy="711200"/>
          </a:xfrm>
          <a:prstGeom prst="rect">
            <a:avLst/>
          </a:prstGeom>
          <a:ln w="22225" cap="rnd">
            <a:solidFill>
              <a:srgbClr val="42719B">
                <a:alpha val="54117"/>
              </a:srgbClr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37" name="文本框 11"/>
          <p:cNvSpPr>
            <a:spLocks noChangeArrowheads="1"/>
          </p:cNvSpPr>
          <p:nvPr/>
        </p:nvSpPr>
        <p:spPr bwMode="auto">
          <a:xfrm>
            <a:off x="9210675" y="6184900"/>
            <a:ext cx="309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2400">
              <a:solidFill>
                <a:schemeClr val="bg1"/>
              </a:solidFill>
              <a:latin typeface="方正卡通简体" pitchFamily="2" charset="-122"/>
              <a:ea typeface="方正卡通简体" pitchFamily="2" charset="-122"/>
              <a:sym typeface="方正卡通简体" pitchFamily="2" charset="-122"/>
            </a:endParaRPr>
          </a:p>
        </p:txBody>
      </p:sp>
      <p:pic>
        <p:nvPicPr>
          <p:cNvPr id="1038" name="图片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35563" y="-517525"/>
            <a:ext cx="19208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pitchFamily="2" charset="-122"/>
          <a:sym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5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18.xml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31532;&#19968;&#35506;&#32207;&#21512;&#12486;&#12473;&#12488;.doc" TargetMode="External"/><Relationship Id="rId2" Type="http://schemas.openxmlformats.org/officeDocument/2006/relationships/hyperlink" Target="&#31532;5&#35506;&#32207;&#21512;&#12486;&#12473;&#12488;.doc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hyperlink" Target="https://ja.wikipedia.org/wiki/2%E6%9C%8811%E6%97%A5" TargetMode="External"/><Relationship Id="rId18" Type="http://schemas.openxmlformats.org/officeDocument/2006/relationships/hyperlink" Target="https://ja.wikipedia.org/wiki/1988%E5%B9%B4" TargetMode="External"/><Relationship Id="rId26" Type="http://schemas.openxmlformats.org/officeDocument/2006/relationships/hyperlink" Target="https://ja.wikipedia.org/wiki/5%E6%9C%884%E6%97%A5" TargetMode="External"/><Relationship Id="rId39" Type="http://schemas.openxmlformats.org/officeDocument/2006/relationships/hyperlink" Target="https://ja.wikipedia.org/wiki/9%E6%9C%8815%E6%97%A5" TargetMode="External"/><Relationship Id="rId21" Type="http://schemas.openxmlformats.org/officeDocument/2006/relationships/hyperlink" Target="https://ja.wikipedia.org/wiki/%E6%98%AD%E5%92%8C%E3%81%AE%E6%97%A5" TargetMode="External"/><Relationship Id="rId34" Type="http://schemas.openxmlformats.org/officeDocument/2006/relationships/hyperlink" Target="https://ja.wikipedia.org/wiki/2003%E5%B9%B4" TargetMode="External"/><Relationship Id="rId42" Type="http://schemas.openxmlformats.org/officeDocument/2006/relationships/hyperlink" Target="https://ja.wikipedia.org/wiki/%E7%A7%8B%E5%88%86%E3%81%AE%E6%97%A5" TargetMode="External"/><Relationship Id="rId47" Type="http://schemas.openxmlformats.org/officeDocument/2006/relationships/hyperlink" Target="https://ja.wikipedia.org/wiki/10%E6%9C%88" TargetMode="External"/><Relationship Id="rId50" Type="http://schemas.openxmlformats.org/officeDocument/2006/relationships/hyperlink" Target="https://ja.wikipedia.org/wiki/%E5%8B%A4%E5%8A%B4%E6%84%9F%E8%AC%9D%E3%81%AE%E6%97%A5" TargetMode="External"/><Relationship Id="rId55" Type="http://schemas.openxmlformats.org/officeDocument/2006/relationships/hyperlink" Target="https://ja.wikipedia.org/wiki/1973%E5%B9%B4" TargetMode="External"/><Relationship Id="rId7" Type="http://schemas.openxmlformats.org/officeDocument/2006/relationships/hyperlink" Target="https://ja.wikipedia.org/wiki/1999%E5%B9%B4" TargetMode="External"/><Relationship Id="rId12" Type="http://schemas.openxmlformats.org/officeDocument/2006/relationships/hyperlink" Target="https://ja.wikipedia.org/wiki/1967%E5%B9%B4" TargetMode="External"/><Relationship Id="rId17" Type="http://schemas.openxmlformats.org/officeDocument/2006/relationships/hyperlink" Target="https://ja.wikipedia.org/wiki/4%E6%9C%8829%E6%97%A5" TargetMode="External"/><Relationship Id="rId25" Type="http://schemas.openxmlformats.org/officeDocument/2006/relationships/hyperlink" Target="https://ja.wikipedia.org/wiki/%E3%81%BF%E3%81%A9%E3%82%8A%E3%81%AE%E6%97%A5" TargetMode="External"/><Relationship Id="rId33" Type="http://schemas.openxmlformats.org/officeDocument/2006/relationships/hyperlink" Target="https://ja.wikipedia.org/wiki/7%E6%9C%88" TargetMode="External"/><Relationship Id="rId38" Type="http://schemas.openxmlformats.org/officeDocument/2006/relationships/hyperlink" Target="https://ja.wikipedia.org/wiki/%E6%95%AC%E8%80%81%E3%81%AE%E6%97%A5" TargetMode="External"/><Relationship Id="rId46" Type="http://schemas.openxmlformats.org/officeDocument/2006/relationships/hyperlink" Target="https://ja.wikipedia.org/wiki/10%E6%9C%8810%E6%97%A5" TargetMode="External"/><Relationship Id="rId2" Type="http://schemas.openxmlformats.org/officeDocument/2006/relationships/image" Target="../media/image31.emf"/><Relationship Id="rId16" Type="http://schemas.openxmlformats.org/officeDocument/2006/relationships/hyperlink" Target="https://ja.wikipedia.org/wiki/3%E6%9C%8819%E6%97%A5" TargetMode="External"/><Relationship Id="rId20" Type="http://schemas.openxmlformats.org/officeDocument/2006/relationships/hyperlink" Target="https://ja.wikipedia.org/wiki/2006%E5%B9%B4" TargetMode="External"/><Relationship Id="rId29" Type="http://schemas.openxmlformats.org/officeDocument/2006/relationships/hyperlink" Target="https://ja.wikipedia.org/wiki/%E6%B5%B7%E3%81%AE%E6%97%A5" TargetMode="External"/><Relationship Id="rId41" Type="http://schemas.openxmlformats.org/officeDocument/2006/relationships/hyperlink" Target="https://ja.wikipedia.org/wiki/9%E6%9C%88" TargetMode="External"/><Relationship Id="rId54" Type="http://schemas.openxmlformats.org/officeDocument/2006/relationships/hyperlink" Target="https://ja.wikipedia.org/wiki/%E6%8C%AF%E6%9B%BF%E4%BC%91%E6%97%A5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ja.wikipedia.org/wiki/1%E6%9C%8815%E6%97%A5" TargetMode="External"/><Relationship Id="rId11" Type="http://schemas.openxmlformats.org/officeDocument/2006/relationships/hyperlink" Target="https://ja.wikisource.org/wiki/%E5%BB%BA%E5%9B%BD%E8%A8%98%E5%BF%B5%E3%81%AE%E6%97%A5%E3%81%A8%E3%81%AA%E3%82%8B%E6%97%A5%E3%82%92%E5%AE%9A%E3%82%81%E3%82%8B%E6%94%BF%E4%BB%A4" TargetMode="External"/><Relationship Id="rId24" Type="http://schemas.openxmlformats.org/officeDocument/2006/relationships/hyperlink" Target="https://ja.wikipedia.org/wiki/5%E6%9C%883%E6%97%A5" TargetMode="External"/><Relationship Id="rId32" Type="http://schemas.openxmlformats.org/officeDocument/2006/relationships/hyperlink" Target="https://ja.wikipedia.org/wiki/2002%E5%B9%B4" TargetMode="External"/><Relationship Id="rId37" Type="http://schemas.openxmlformats.org/officeDocument/2006/relationships/hyperlink" Target="https://ja.wikipedia.org/wiki/2016%E5%B9%B4" TargetMode="External"/><Relationship Id="rId40" Type="http://schemas.openxmlformats.org/officeDocument/2006/relationships/hyperlink" Target="https://ja.wikipedia.org/wiki/1966%E5%B9%B4" TargetMode="External"/><Relationship Id="rId45" Type="http://schemas.openxmlformats.org/officeDocument/2006/relationships/hyperlink" Target="https://ja.wikipedia.org/wiki/%E4%BD%93%E8%82%B2%E3%81%AE%E6%97%A5" TargetMode="External"/><Relationship Id="rId53" Type="http://schemas.openxmlformats.org/officeDocument/2006/relationships/hyperlink" Target="https://ja.wikipedia.org/wiki/12%E6%9C%8823%E6%97%A5" TargetMode="External"/><Relationship Id="rId5" Type="http://schemas.openxmlformats.org/officeDocument/2006/relationships/hyperlink" Target="https://ja.wikipedia.org/wiki/%E6%88%90%E4%BA%BA%E3%81%AE%E6%97%A5" TargetMode="External"/><Relationship Id="rId15" Type="http://schemas.openxmlformats.org/officeDocument/2006/relationships/hyperlink" Target="https://ja.wikipedia.org/wiki/%E6%98%A5%E5%88%86" TargetMode="External"/><Relationship Id="rId23" Type="http://schemas.openxmlformats.org/officeDocument/2006/relationships/hyperlink" Target="https://ja.wikipedia.org/wiki/%E6%86%B2%E6%B3%95%E8%A8%98%E5%BF%B5%E6%97%A5" TargetMode="External"/><Relationship Id="rId28" Type="http://schemas.openxmlformats.org/officeDocument/2006/relationships/hyperlink" Target="https://ja.wikipedia.org/wiki/5%E6%9C%885%E6%97%A5" TargetMode="External"/><Relationship Id="rId36" Type="http://schemas.openxmlformats.org/officeDocument/2006/relationships/hyperlink" Target="https://ja.wikipedia.org/wiki/8%E6%9C%8811%E6%97%A5" TargetMode="External"/><Relationship Id="rId49" Type="http://schemas.openxmlformats.org/officeDocument/2006/relationships/hyperlink" Target="https://ja.wikipedia.org/wiki/11%E6%9C%883%E6%97%A5" TargetMode="External"/><Relationship Id="rId10" Type="http://schemas.openxmlformats.org/officeDocument/2006/relationships/hyperlink" Target="https://ja.wikipedia.org/wiki/%E5%BB%BA%E5%9B%BD%E8%A8%98%E5%BF%B5%E3%81%AE%E6%97%A5" TargetMode="External"/><Relationship Id="rId19" Type="http://schemas.openxmlformats.org/officeDocument/2006/relationships/hyperlink" Target="https://ja.wikipedia.org/wiki/1989%E5%B9%B4" TargetMode="External"/><Relationship Id="rId31" Type="http://schemas.openxmlformats.org/officeDocument/2006/relationships/hyperlink" Target="https://ja.wikipedia.org/wiki/1996%E5%B9%B4" TargetMode="External"/><Relationship Id="rId44" Type="http://schemas.openxmlformats.org/officeDocument/2006/relationships/hyperlink" Target="https://ja.wikipedia.org/wiki/9%E6%9C%8822%E6%97%A5" TargetMode="External"/><Relationship Id="rId52" Type="http://schemas.openxmlformats.org/officeDocument/2006/relationships/hyperlink" Target="https://ja.wikipedia.org/wiki/%E5%A4%A9%E7%9A%87%E8%AA%95%E7%94%9F%E6%97%A5" TargetMode="External"/><Relationship Id="rId4" Type="http://schemas.openxmlformats.org/officeDocument/2006/relationships/hyperlink" Target="https://ja.wikipedia.org/wiki/1%E6%9C%881%E6%97%A5" TargetMode="External"/><Relationship Id="rId9" Type="http://schemas.openxmlformats.org/officeDocument/2006/relationships/hyperlink" Target="https://ja.wikipedia.org/wiki/2000%E5%B9%B4" TargetMode="External"/><Relationship Id="rId14" Type="http://schemas.openxmlformats.org/officeDocument/2006/relationships/hyperlink" Target="https://ja.wikipedia.org/wiki/%E6%98%A5%E5%88%86%E3%81%AE%E6%97%A5" TargetMode="External"/><Relationship Id="rId22" Type="http://schemas.openxmlformats.org/officeDocument/2006/relationships/hyperlink" Target="https://ja.wikipedia.org/wiki/2007%E5%B9%B4" TargetMode="External"/><Relationship Id="rId27" Type="http://schemas.openxmlformats.org/officeDocument/2006/relationships/hyperlink" Target="https://ja.wikipedia.org/wiki/%E3%81%93%E3%81%A9%E3%82%82%E3%81%AE%E6%97%A5" TargetMode="External"/><Relationship Id="rId30" Type="http://schemas.openxmlformats.org/officeDocument/2006/relationships/hyperlink" Target="https://ja.wikipedia.org/wiki/7%E6%9C%8820%E6%97%A5" TargetMode="External"/><Relationship Id="rId35" Type="http://schemas.openxmlformats.org/officeDocument/2006/relationships/hyperlink" Target="https://ja.wikipedia.org/wiki/%E5%B1%B1%E3%81%AE%E6%97%A5" TargetMode="External"/><Relationship Id="rId43" Type="http://schemas.openxmlformats.org/officeDocument/2006/relationships/hyperlink" Target="https://ja.wikipedia.org/wiki/%E7%A7%8B%E5%88%86" TargetMode="External"/><Relationship Id="rId48" Type="http://schemas.openxmlformats.org/officeDocument/2006/relationships/hyperlink" Target="https://ja.wikipedia.org/wiki/%E6%96%87%E5%8C%96%E3%81%AE%E6%97%A5" TargetMode="External"/><Relationship Id="rId56" Type="http://schemas.openxmlformats.org/officeDocument/2006/relationships/hyperlink" Target="https://ja.wikipedia.org/wiki/%E5%9B%BD%E6%B0%91%E3%81%AE%E4%BC%91%E6%97%A5" TargetMode="External"/><Relationship Id="rId8" Type="http://schemas.openxmlformats.org/officeDocument/2006/relationships/hyperlink" Target="https://ja.wikipedia.org/wiki/1%E6%9C%88" TargetMode="External"/><Relationship Id="rId51" Type="http://schemas.openxmlformats.org/officeDocument/2006/relationships/hyperlink" Target="https://ja.wikipedia.org/wiki/11%E6%9C%8823%E6%97%A5" TargetMode="External"/><Relationship Id="rId3" Type="http://schemas.openxmlformats.org/officeDocument/2006/relationships/hyperlink" Target="https://ja.wikipedia.org/wiki/%E5%85%83%E6%97%A5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295" y="1873853"/>
            <a:ext cx="42973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11784" y="0"/>
            <a:ext cx="11980216" cy="4727575"/>
            <a:chOff x="-5362673" y="0"/>
            <a:chExt cx="11981879" cy="4729018"/>
          </a:xfrm>
        </p:grpSpPr>
        <p:grpSp>
          <p:nvGrpSpPr>
            <p:cNvPr id="14341" name="Group 6"/>
            <p:cNvGrpSpPr>
              <a:grpSpLocks/>
            </p:cNvGrpSpPr>
            <p:nvPr/>
          </p:nvGrpSpPr>
          <p:grpSpPr bwMode="auto">
            <a:xfrm>
              <a:off x="0" y="0"/>
              <a:ext cx="6619206" cy="4729018"/>
              <a:chOff x="0" y="0"/>
              <a:chExt cx="6619206" cy="4729018"/>
            </a:xfrm>
          </p:grpSpPr>
          <p:sp>
            <p:nvSpPr>
              <p:cNvPr id="14343" name="椭圆 14"/>
              <p:cNvSpPr>
                <a:spLocks noChangeArrowheads="1"/>
              </p:cNvSpPr>
              <p:nvPr/>
            </p:nvSpPr>
            <p:spPr bwMode="auto">
              <a:xfrm>
                <a:off x="218406" y="0"/>
                <a:ext cx="6400800" cy="472901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4344" name="等腰三角形 15"/>
              <p:cNvSpPr>
                <a:spLocks noChangeArrowheads="1"/>
              </p:cNvSpPr>
              <p:nvPr/>
            </p:nvSpPr>
            <p:spPr bwMode="auto">
              <a:xfrm rot="-7681849">
                <a:off x="-50801" y="2957945"/>
                <a:ext cx="803563" cy="70196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4342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67885">
              <a:off x="-5362673" y="879404"/>
              <a:ext cx="4098028" cy="133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矩形 8"/>
          <p:cNvSpPr/>
          <p:nvPr/>
        </p:nvSpPr>
        <p:spPr>
          <a:xfrm>
            <a:off x="6006663" y="870521"/>
            <a:ext cx="618533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第</a:t>
            </a:r>
            <a:r>
              <a:rPr lang="en-US" altLang="ja-JP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ja-JP" altLang="en-US" sz="54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課</a:t>
            </a:r>
            <a:endParaRPr lang="en-US" altLang="ja-JP" sz="5400" b="1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ja-JP" sz="5400" b="1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来週の会議はいつですか。</a:t>
            </a:r>
            <a:endParaRPr lang="zh-CN" altLang="en-US" sz="32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 dirty="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1673" y="1516376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～時間　～分　～半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0" y="1944710"/>
            <a:ext cx="91826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「時間」</a:t>
            </a:r>
            <a:r>
              <a:rPr lang="zh-CN" altLang="en-US" sz="2000" dirty="0" smtClean="0">
                <a:latin typeface="+mn-ea"/>
                <a:ea typeface="+mn-ea"/>
              </a:rPr>
              <a:t>是“小时”，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「分」</a:t>
            </a:r>
            <a:r>
              <a:rPr lang="zh-CN" altLang="en-US" sz="2000" dirty="0" smtClean="0">
                <a:latin typeface="+mn-ea"/>
                <a:ea typeface="+mn-ea"/>
              </a:rPr>
              <a:t>是“分钟”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「半」</a:t>
            </a:r>
            <a:r>
              <a:rPr lang="zh-CN" altLang="en-US" sz="2000" dirty="0" smtClean="0">
                <a:latin typeface="+mn-ea"/>
              </a:rPr>
              <a:t>是“半个小时”。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zh-CN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数词</a:t>
            </a:r>
            <a:endParaRPr lang="en-US" altLang="zh-CN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時間：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１時間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時間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5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6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7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時間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8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9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時間</a:t>
            </a: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10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分：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5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分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6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7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8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9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10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分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15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分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20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分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30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40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分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50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分　</a:t>
            </a: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～半：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時間半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1" name="図 1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 dirty="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1673" y="1516376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質問に答えなさい。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57587" y="1996226"/>
            <a:ext cx="91826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寮から教室までどのぐらいかかりますか。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お故郷からどのぐらいかかりますか。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日本語の宿題はどのぐらいかかりますか。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北京から上海までどのぐらいかかりますか。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5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教室から図書館までどのぐらいかかりますか。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6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食堂からここまでどのぐらいかかりますか。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7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昼ごはんはどのぐらいかかりますか。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8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お父さんの会社までどのぐらいかかりますか。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9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病院までどのぐらいかかりますか。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1" name="図 1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983" y="151637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で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0" y="1944710"/>
            <a:ext cx="9388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意味：</a:t>
            </a:r>
            <a:r>
              <a:rPr lang="zh-CN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乘坐</a:t>
            </a:r>
            <a:endParaRPr lang="en-US" altLang="ja-JP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「で」</a:t>
            </a:r>
            <a:r>
              <a:rPr lang="zh-CN" altLang="en-US" sz="2000" dirty="0" smtClean="0"/>
              <a:t>是格助词，接在交通工具后，译为“乘，坐”</a:t>
            </a:r>
            <a:r>
              <a:rPr lang="ja-JP" altLang="en-US" sz="2000" dirty="0" smtClean="0"/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「歩いて」</a:t>
            </a:r>
            <a:r>
              <a:rPr lang="zh-CN" altLang="en-US" sz="2000" dirty="0" smtClean="0"/>
              <a:t> “步行”。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zh-CN" altLang="en-US" sz="2000" dirty="0" smtClean="0"/>
              <a:t>名词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endParaRPr lang="en-US" altLang="ja-JP" sz="2000" dirty="0" smtClean="0"/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バスで行きます。</a:t>
            </a:r>
            <a:r>
              <a:rPr lang="zh-CN" altLang="en-US" sz="2000" dirty="0" smtClean="0"/>
              <a:t>（坐公交车去。）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タクシーで来ます。</a:t>
            </a:r>
            <a:r>
              <a:rPr lang="zh-CN" altLang="en-US" sz="2000" dirty="0" smtClean="0"/>
              <a:t>（打车来。）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電車で帰ります。</a:t>
            </a:r>
            <a:r>
              <a:rPr lang="ja-JP" altLang="en-US" sz="2000" dirty="0" smtClean="0"/>
              <a:t>（</a:t>
            </a:r>
            <a:r>
              <a:rPr lang="zh-CN" altLang="en-US" sz="2000" dirty="0" smtClean="0"/>
              <a:t>坐电车回去。）</a:t>
            </a:r>
            <a:endParaRPr lang="zh-CN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   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0020" y="1150739"/>
            <a:ext cx="10515600" cy="1325563"/>
          </a:xfrm>
        </p:spPr>
        <p:txBody>
          <a:bodyPr/>
          <a:lstStyle/>
          <a:p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下記の交通機関を利用して文を作りなさい。（例：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自転車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で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スーパー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へ行きます。）</a:t>
            </a:r>
            <a:endParaRPr lang="zh-CN" altLang="en-US" sz="2000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3088-234D-40C2-896B-5578CEA9A940}" type="datetime1">
              <a:rPr lang="zh-CN" altLang="en-US" smtClean="0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4" name="図 3" descr="fei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75" y="2178865"/>
            <a:ext cx="2298028" cy="1440097"/>
          </a:xfrm>
          <a:prstGeom prst="rect">
            <a:avLst/>
          </a:prstGeom>
        </p:spPr>
      </p:pic>
      <p:pic>
        <p:nvPicPr>
          <p:cNvPr id="5" name="図 4" descr="lunchu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486" y="2163651"/>
            <a:ext cx="2446986" cy="1455311"/>
          </a:xfrm>
          <a:prstGeom prst="rect">
            <a:avLst/>
          </a:prstGeom>
        </p:spPr>
      </p:pic>
      <p:pic>
        <p:nvPicPr>
          <p:cNvPr id="6" name="図 5" descr="xinganxia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566" y="2188974"/>
            <a:ext cx="2459865" cy="1404232"/>
          </a:xfrm>
          <a:prstGeom prst="rect">
            <a:avLst/>
          </a:prstGeom>
        </p:spPr>
      </p:pic>
      <p:pic>
        <p:nvPicPr>
          <p:cNvPr id="7" name="図 6" descr="dit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860" y="4134420"/>
            <a:ext cx="2421227" cy="1416374"/>
          </a:xfrm>
          <a:prstGeom prst="rect">
            <a:avLst/>
          </a:prstGeom>
        </p:spPr>
      </p:pic>
      <p:pic>
        <p:nvPicPr>
          <p:cNvPr id="8" name="図 7" descr="monore-r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364" y="4134119"/>
            <a:ext cx="2485622" cy="1506828"/>
          </a:xfrm>
          <a:prstGeom prst="rect">
            <a:avLst/>
          </a:prstGeom>
        </p:spPr>
      </p:pic>
      <p:pic>
        <p:nvPicPr>
          <p:cNvPr id="10" name="図 9" descr="ch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474" y="4088298"/>
            <a:ext cx="2356835" cy="159128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622739" y="3734874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飛行機（ひこうき）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97758" y="3747754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フェリー</a:t>
            </a:r>
            <a:endParaRPr lang="zh-CN" altLang="en-US" dirty="0" smtClean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91719" y="3734874"/>
            <a:ext cx="301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新幹線</a:t>
            </a:r>
            <a:r>
              <a:rPr lang="ja-JP" altLang="en-US" dirty="0" smtClean="0"/>
              <a:t>（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しんかんせん</a:t>
            </a:r>
            <a:r>
              <a:rPr lang="ja-JP" altLang="en-US" dirty="0" smtClean="0"/>
              <a:t>）</a:t>
            </a:r>
            <a:endParaRPr lang="zh-CN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48496" y="5640947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地下鉄（ちかてつ）</a:t>
            </a:r>
            <a:endParaRPr lang="zh-CN" altLang="en-US" dirty="0" smtClean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59122" y="5731099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モノレール</a:t>
            </a:r>
            <a:endParaRPr lang="zh-CN" altLang="en-US" dirty="0" smtClean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30355" y="5731100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車（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くるま</a:t>
            </a:r>
            <a:r>
              <a:rPr lang="ja-JP" altLang="en-US" dirty="0" smtClean="0"/>
              <a:t>）</a:t>
            </a:r>
            <a:endParaRPr lang="zh-CN" altLang="en-US" dirty="0"/>
          </a:p>
        </p:txBody>
      </p:sp>
      <p:sp>
        <p:nvSpPr>
          <p:cNvPr id="18" name="TextBox 10">
            <a:hlinkClick r:id="rId8" action="ppaction://hlinksldjump"/>
          </p:cNvPr>
          <p:cNvSpPr txBox="1"/>
          <p:nvPr/>
        </p:nvSpPr>
        <p:spPr>
          <a:xfrm>
            <a:off x="10606538" y="5482160"/>
            <a:ext cx="105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983" y="151637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5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に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0" y="1944710"/>
            <a:ext cx="9388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意味：</a:t>
            </a:r>
            <a:r>
              <a:rPr lang="zh-CN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动作作用的着落点</a:t>
            </a:r>
            <a:endParaRPr lang="en-US" altLang="ja-JP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「に」</a:t>
            </a:r>
            <a:r>
              <a:rPr lang="zh-CN" altLang="en-US" sz="2000" dirty="0" smtClean="0"/>
              <a:t>是格助词，接在交通工具、场所名词后。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zh-CN" altLang="en-US" sz="2000" dirty="0" smtClean="0"/>
              <a:t>名词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endParaRPr lang="en-US" altLang="ja-JP" sz="2000" dirty="0" smtClean="0"/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バスに乗ります。</a:t>
            </a:r>
            <a:r>
              <a:rPr lang="zh-CN" altLang="en-US" sz="2000" dirty="0" smtClean="0"/>
              <a:t>（坐公交车。）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山手線に乗ります。</a:t>
            </a:r>
            <a:r>
              <a:rPr lang="ja-JP" altLang="en-US" sz="2000" dirty="0" smtClean="0"/>
              <a:t>（</a:t>
            </a:r>
            <a:r>
              <a:rPr lang="zh-CN" altLang="en-US" sz="2000" dirty="0" smtClean="0"/>
              <a:t>坐山手线。）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000" dirty="0" smtClean="0"/>
              <a:t>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東京に着きます。</a:t>
            </a:r>
            <a:r>
              <a:rPr lang="ja-JP" altLang="en-US" sz="2000" dirty="0" smtClean="0"/>
              <a:t>（</a:t>
            </a:r>
            <a:r>
              <a:rPr lang="zh-CN" altLang="en-US" sz="2000" dirty="0" smtClean="0"/>
              <a:t>到东京。）</a:t>
            </a:r>
            <a:endParaRPr lang="zh-CN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   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3088-234D-40C2-896B-5578CEA9A940}" type="datetime1">
              <a:rPr lang="zh-CN" altLang="en-US" smtClean="0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49316" y="3199153"/>
            <a:ext cx="76007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S Mincho" pitchFamily="49" charset="-128"/>
                <a:ea typeface="MS Mincho" pitchFamily="49" charset="-128"/>
              </a:rPr>
              <a:t>　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1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「に」「で」の使い分け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34355" y="2167158"/>
            <a:ext cx="42414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バスで</a:t>
            </a:r>
            <a:r>
              <a:rPr lang="ja-JP" altLang="en-US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行きます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zh-CN" altLang="en-US" dirty="0" smtClean="0"/>
              <a:t>（坐公交车去。）</a:t>
            </a:r>
            <a:endParaRPr lang="en-US" altLang="ja-JP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タクシーで</a:t>
            </a:r>
            <a:r>
              <a:rPr lang="ja-JP" altLang="en-US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来ます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zh-CN" altLang="en-US" dirty="0" smtClean="0"/>
              <a:t>（打车来。）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電車で</a:t>
            </a:r>
            <a:r>
              <a:rPr lang="ja-JP" altLang="en-US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帰ります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ja-JP" altLang="en-US" dirty="0" smtClean="0"/>
              <a:t>（</a:t>
            </a:r>
            <a:r>
              <a:rPr lang="zh-CN" altLang="en-US" dirty="0" smtClean="0"/>
              <a:t>坐电车回去。）</a:t>
            </a:r>
            <a:endParaRPr lang="zh-CN" altLang="zh-CN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36406" y="3361386"/>
            <a:ext cx="4211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バスに</a:t>
            </a:r>
            <a:r>
              <a:rPr lang="ja-JP" altLang="en-US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乗ります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zh-CN" altLang="en-US" dirty="0" smtClean="0"/>
              <a:t>（坐公交车。）</a:t>
            </a:r>
            <a:endParaRPr lang="en-US" altLang="ja-JP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タクシーに</a:t>
            </a:r>
            <a:r>
              <a:rPr lang="ja-JP" altLang="en-US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乗ります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zh-CN" altLang="en-US" dirty="0" smtClean="0"/>
              <a:t>（打车。）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電車に</a:t>
            </a:r>
            <a:r>
              <a:rPr lang="ja-JP" altLang="en-US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乗ります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ja-JP" altLang="en-US" dirty="0" smtClean="0"/>
              <a:t>（</a:t>
            </a:r>
            <a:r>
              <a:rPr lang="zh-CN" altLang="en-US" dirty="0" smtClean="0"/>
              <a:t>坐电车。）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山手線に</a:t>
            </a:r>
            <a:r>
              <a:rPr lang="ja-JP" altLang="en-US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乗ります</a:t>
            </a: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。</a:t>
            </a:r>
            <a:r>
              <a:rPr lang="ja-JP" altLang="en-US" dirty="0" smtClean="0"/>
              <a:t>（</a:t>
            </a:r>
            <a:r>
              <a:rPr lang="zh-CN" altLang="en-US" dirty="0" smtClean="0"/>
              <a:t>坐山手线。）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</a:t>
            </a:r>
            <a:r>
              <a:rPr lang="en-US" altLang="ja-JP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1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日本語に訳しましょう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1" y="1944710"/>
            <a:ext cx="8139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午前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7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時の飛行機に乗ります。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坐上午</a:t>
            </a:r>
            <a:r>
              <a:rPr lang="en-US" altLang="zh-CN" sz="2000" dirty="0" smtClean="0">
                <a:latin typeface="+mn-ea"/>
                <a:ea typeface="+mn-ea"/>
              </a:rPr>
              <a:t>7</a:t>
            </a:r>
            <a:r>
              <a:rPr lang="zh-CN" altLang="en-US" sz="2000" dirty="0" smtClean="0">
                <a:latin typeface="+mn-ea"/>
                <a:ea typeface="+mn-ea"/>
              </a:rPr>
              <a:t>点的飞机。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午後東京に着きます。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下午到东京。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上野から山手線に乗ります。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从上野坐山手线。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何に乗りますか。</a:t>
            </a: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你坐什么？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4" y="1416817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8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15" name="图片 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0">
              <a:hlinkClick r:id="rId5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（重要表現）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15523" y="1570038"/>
            <a:ext cx="90494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１ごろ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</a:t>
            </a:r>
            <a:r>
              <a:rPr lang="zh-CN" altLang="en-US" sz="2000" dirty="0" smtClean="0"/>
              <a:t>大约，左右。接在时间名词后，但不接表示时间段的名词后，时间段名词后接“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ぐらい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”</a:t>
            </a:r>
            <a:r>
              <a:rPr lang="zh-CN" altLang="en-US" sz="2000" dirty="0" smtClean="0"/>
              <a:t>。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時ごろ      ○　</a:t>
            </a:r>
            <a:r>
              <a:rPr lang="ja-JP" altLang="en-US" sz="2000" dirty="0" smtClean="0">
                <a:latin typeface="+mn-ea"/>
                <a:ea typeface="+mn-ea"/>
              </a:rPr>
              <a:t>（</a:t>
            </a:r>
            <a:r>
              <a:rPr lang="en-US" altLang="ja-JP" sz="2000" dirty="0" smtClean="0">
                <a:latin typeface="+mn-ea"/>
                <a:ea typeface="+mn-ea"/>
              </a:rPr>
              <a:t>4</a:t>
            </a:r>
            <a:r>
              <a:rPr lang="zh-CN" altLang="en-US" sz="2000" dirty="0" smtClean="0">
                <a:latin typeface="+mn-ea"/>
                <a:ea typeface="+mn-ea"/>
              </a:rPr>
              <a:t>点左右）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+mn-ea"/>
                <a:ea typeface="+mn-ea"/>
              </a:rPr>
              <a:t>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時間ごろ</a:t>
            </a:r>
            <a:r>
              <a:rPr lang="ja-JP" altLang="en-US" sz="2000" dirty="0" smtClean="0">
                <a:latin typeface="+mn-ea"/>
                <a:ea typeface="+mn-ea"/>
              </a:rPr>
              <a:t>　　</a:t>
            </a:r>
            <a:r>
              <a:rPr lang="en-US" altLang="ja-JP" sz="2000" b="1" dirty="0" smtClean="0">
                <a:solidFill>
                  <a:srgbClr val="FF0000"/>
                </a:solidFill>
                <a:latin typeface="+mn-ea"/>
                <a:ea typeface="+mn-ea"/>
              </a:rPr>
              <a:t>×</a:t>
            </a: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+mn-ea"/>
                <a:ea typeface="+mn-ea"/>
              </a:rPr>
              <a:t>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時間ぐらい</a:t>
            </a:r>
            <a:r>
              <a:rPr lang="ja-JP" altLang="en-US" sz="2000" dirty="0" smtClean="0">
                <a:latin typeface="+mn-ea"/>
                <a:ea typeface="+mn-ea"/>
              </a:rPr>
              <a:t>　○　</a:t>
            </a:r>
            <a:r>
              <a:rPr lang="zh-CN" altLang="en-US" sz="2000" dirty="0" smtClean="0">
                <a:latin typeface="+mn-ea"/>
                <a:ea typeface="+mn-ea"/>
              </a:rPr>
              <a:t>（</a:t>
            </a:r>
            <a:r>
              <a:rPr lang="en-US" altLang="zh-CN" sz="2000" dirty="0" smtClean="0">
                <a:latin typeface="+mn-ea"/>
                <a:ea typeface="+mn-ea"/>
              </a:rPr>
              <a:t>4</a:t>
            </a:r>
            <a:r>
              <a:rPr lang="zh-CN" altLang="en-US" sz="2000" dirty="0" smtClean="0">
                <a:latin typeface="+mn-ea"/>
                <a:ea typeface="+mn-ea"/>
              </a:rPr>
              <a:t>个小时左右）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9" name="図 8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　　　　</a:t>
            </a:r>
            <a:endParaRPr lang="zh-CN" altLang="en-US" sz="40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5813" y="2311986"/>
            <a:ext cx="2549204" cy="1468452"/>
            <a:chOff x="0" y="0"/>
            <a:chExt cx="7823200" cy="450734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7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8" name="圆角矩形 13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4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重要な単語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9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66" name="图片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10873" y="2350050"/>
            <a:ext cx="2549204" cy="1468452"/>
            <a:chOff x="0" y="0"/>
            <a:chExt cx="7823200" cy="4507347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0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1" name="圆角矩形 19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文法と練習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2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59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50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52" name="图片 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>
              <a:hlinkClick r:id="rId5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5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会話</a:t>
            </a:r>
            <a:r>
              <a:rPr lang="en-US" altLang="ja-JP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2</a:t>
            </a:r>
            <a:endParaRPr lang="zh-CN" altLang="en-US" sz="28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463199" y="2360560"/>
            <a:ext cx="2549204" cy="1468452"/>
            <a:chOff x="0" y="0"/>
            <a:chExt cx="7823200" cy="4507347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59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0" name="圆角矩形 19">
                <a:hlinkClick r:id="rId7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重要表現</a:t>
                </a:r>
                <a:r>
                  <a:rPr lang="ja-JP" altLang="en-US" sz="24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 </a:t>
                </a:r>
                <a:r>
                  <a:rPr lang="ja-JP" altLang="en-US" sz="20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　　　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61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58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 （重要な単語）</a:t>
            </a:r>
            <a:endParaRPr lang="zh-CN" altLang="en-US" sz="2800" b="1" dirty="0">
              <a:solidFill>
                <a:srgbClr val="FFFFFF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380" y="1024758"/>
            <a:ext cx="9240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1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～月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　　</a:t>
            </a:r>
            <a:r>
              <a:rPr lang="ja-JP" altLang="en-US" sz="2000" dirty="0" smtClean="0"/>
              <a:t>一月　　二月　　三月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四月</a:t>
            </a:r>
            <a:r>
              <a:rPr lang="ja-JP" altLang="en-US" sz="2000" dirty="0" smtClean="0"/>
              <a:t>　　五月　　六月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七月</a:t>
            </a:r>
            <a:r>
              <a:rPr lang="ja-JP" altLang="en-US" sz="2000" dirty="0" smtClean="0"/>
              <a:t>　　八月　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九月</a:t>
            </a:r>
            <a:r>
              <a:rPr lang="ja-JP" altLang="en-US" sz="2000" dirty="0" smtClean="0"/>
              <a:t>　　十月　　十一月　　十二月</a:t>
            </a:r>
            <a:r>
              <a:rPr lang="zh-CN" altLang="en-US" sz="2000" dirty="0" smtClean="0"/>
              <a:t>　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～日</a:t>
            </a:r>
            <a:r>
              <a:rPr lang="ja-JP" altLang="en-US" sz="2000" dirty="0" smtClean="0"/>
              <a:t>　　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</a:t>
            </a:r>
            <a:r>
              <a:rPr lang="en-US" altLang="ja-JP" sz="2000" dirty="0" smtClean="0">
                <a:solidFill>
                  <a:srgbClr val="FF0000"/>
                </a:solidFill>
              </a:rPr>
              <a:t>1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5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6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7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8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9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10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13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14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15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16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17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18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19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20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</a:t>
            </a: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23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24</a:t>
            </a: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25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26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27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28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29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30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</a:t>
            </a:r>
            <a:r>
              <a:rPr lang="ja-JP" altLang="en-US" sz="2000" dirty="0" smtClean="0"/>
              <a:t>　        </a:t>
            </a:r>
            <a:endParaRPr lang="en-US" altLang="ja-JP" sz="2000" dirty="0" smtClean="0"/>
          </a:p>
        </p:txBody>
      </p:sp>
      <p:grpSp>
        <p:nvGrpSpPr>
          <p:cNvPr id="15" name="组合 14"/>
          <p:cNvGrpSpPr/>
          <p:nvPr/>
        </p:nvGrpSpPr>
        <p:grpSpPr>
          <a:xfrm>
            <a:off x="10446707" y="5050883"/>
            <a:ext cx="1131162" cy="1026532"/>
            <a:chOff x="10446707" y="5050883"/>
            <a:chExt cx="1131162" cy="1026532"/>
          </a:xfrm>
        </p:grpSpPr>
        <p:pic>
          <p:nvPicPr>
            <p:cNvPr id="16" name="图片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hlinkClick r:id="rId2" action="ppaction://hlinksldjump"/>
            </p:cNvPr>
            <p:cNvSpPr txBox="1"/>
            <p:nvPr/>
          </p:nvSpPr>
          <p:spPr>
            <a:xfrm>
              <a:off x="10446707" y="5493274"/>
              <a:ext cx="113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5378" y="0"/>
            <a:ext cx="5575609" cy="6378498"/>
            <a:chOff x="0" y="0"/>
            <a:chExt cx="7850909" cy="6220691"/>
          </a:xfrm>
        </p:grpSpPr>
        <p:sp>
          <p:nvSpPr>
            <p:cNvPr id="15380" name="矩形 4"/>
            <p:cNvSpPr>
              <a:spLocks noChangeArrowheads="1"/>
            </p:cNvSpPr>
            <p:nvPr/>
          </p:nvSpPr>
          <p:spPr bwMode="auto">
            <a:xfrm>
              <a:off x="0" y="0"/>
              <a:ext cx="7850909" cy="6220691"/>
            </a:xfrm>
            <a:prstGeom prst="rect">
              <a:avLst/>
            </a:prstGeom>
            <a:solidFill>
              <a:srgbClr val="00A0E9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381" name="矩形 5"/>
            <p:cNvSpPr>
              <a:spLocks noChangeArrowheads="1"/>
            </p:cNvSpPr>
            <p:nvPr/>
          </p:nvSpPr>
          <p:spPr bwMode="auto">
            <a:xfrm>
              <a:off x="0" y="240147"/>
              <a:ext cx="7472218" cy="59805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093" y="1274622"/>
            <a:ext cx="4031395" cy="47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7174958" y="316533"/>
            <a:ext cx="3567113" cy="1582737"/>
            <a:chOff x="0" y="0"/>
            <a:chExt cx="3568271" cy="1582295"/>
          </a:xfrm>
        </p:grpSpPr>
        <p:sp>
          <p:nvSpPr>
            <p:cNvPr id="15369" name="圆角矩形 23"/>
            <p:cNvSpPr>
              <a:spLocks noChangeArrowheads="1"/>
            </p:cNvSpPr>
            <p:nvPr/>
          </p:nvSpPr>
          <p:spPr bwMode="auto">
            <a:xfrm>
              <a:off x="141580" y="0"/>
              <a:ext cx="3426691" cy="7666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000" b="1" dirty="0">
                  <a:solidFill>
                    <a:srgbClr val="E1002A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目次</a:t>
              </a:r>
              <a:endParaRPr lang="zh-CN" altLang="en-US" sz="4000" b="1" dirty="0">
                <a:solidFill>
                  <a:srgbClr val="E1002A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endParaRPr>
            </a:p>
          </p:txBody>
        </p:sp>
        <p:sp>
          <p:nvSpPr>
            <p:cNvPr id="15370" name="椭圆 24"/>
            <p:cNvSpPr>
              <a:spLocks noChangeArrowheads="1"/>
            </p:cNvSpPr>
            <p:nvPr/>
          </p:nvSpPr>
          <p:spPr bwMode="auto">
            <a:xfrm>
              <a:off x="0" y="855395"/>
              <a:ext cx="471054" cy="471054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371" name="椭圆 25"/>
            <p:cNvSpPr>
              <a:spLocks noChangeArrowheads="1"/>
            </p:cNvSpPr>
            <p:nvPr/>
          </p:nvSpPr>
          <p:spPr bwMode="auto">
            <a:xfrm>
              <a:off x="369454" y="1252559"/>
              <a:ext cx="329736" cy="329736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625933" y="1951077"/>
            <a:ext cx="3989443" cy="1034462"/>
            <a:chOff x="31532" y="15765"/>
            <a:chExt cx="5944979" cy="1828699"/>
          </a:xfrm>
        </p:grpSpPr>
        <p:sp>
          <p:nvSpPr>
            <p:cNvPr id="23" name="矩形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46317" y="430417"/>
              <a:ext cx="5330194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会話</a:t>
              </a:r>
              <a:r>
                <a:rPr lang="en-US" altLang="ja-JP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24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605360" y="2758760"/>
            <a:ext cx="4036741" cy="1034462"/>
            <a:chOff x="31532" y="15765"/>
            <a:chExt cx="6015462" cy="1828699"/>
          </a:xfrm>
        </p:grpSpPr>
        <p:sp>
          <p:nvSpPr>
            <p:cNvPr id="26" name="矩形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smtClean="0">
                  <a:solidFill>
                    <a:srgbClr val="FFFFFF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会話</a:t>
              </a:r>
              <a:r>
                <a:rPr lang="ja-JP" altLang="en-US" sz="2400" b="1" dirty="0" smtClean="0">
                  <a:solidFill>
                    <a:srgbClr val="FFFFFF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２</a:t>
              </a:r>
              <a:endParaRPr lang="zh-CN" altLang="en-US" sz="2400" b="1" dirty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endParaRPr>
            </a:p>
          </p:txBody>
        </p:sp>
        <p:pic>
          <p:nvPicPr>
            <p:cNvPr id="27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568451" y="3720988"/>
            <a:ext cx="4036741" cy="1034462"/>
            <a:chOff x="31532" y="15765"/>
            <a:chExt cx="6015462" cy="1828699"/>
          </a:xfrm>
        </p:grpSpPr>
        <p:sp>
          <p:nvSpPr>
            <p:cNvPr id="29" name="矩形 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会話</a:t>
              </a:r>
              <a:r>
                <a:rPr lang="en-US" altLang="ja-JP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30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600178" y="1083616"/>
            <a:ext cx="4036741" cy="1034462"/>
            <a:chOff x="31532" y="15765"/>
            <a:chExt cx="6015462" cy="1828699"/>
          </a:xfrm>
        </p:grpSpPr>
        <p:sp>
          <p:nvSpPr>
            <p:cNvPr id="32" name="矩形 8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学習目標</a:t>
              </a:r>
              <a:endParaRPr lang="zh-CN" altLang="en-US" sz="2400" b="1" dirty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33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531540" y="4563225"/>
            <a:ext cx="4062499" cy="1034462"/>
            <a:chOff x="31532" y="-120836"/>
            <a:chExt cx="6053846" cy="1828699"/>
          </a:xfrm>
        </p:grpSpPr>
        <p:sp>
          <p:nvSpPr>
            <p:cNvPr id="35" name="矩形 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55183" y="304364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学習関連資料</a:t>
              </a:r>
              <a:endParaRPr lang="en-US" altLang="ja-JP" sz="24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36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-120836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572428" y="5442363"/>
            <a:ext cx="4025590" cy="1034462"/>
            <a:chOff x="48149" y="55190"/>
            <a:chExt cx="5998845" cy="1828699"/>
          </a:xfrm>
        </p:grpSpPr>
        <p:sp>
          <p:nvSpPr>
            <p:cNvPr id="38" name="矩形 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  <a:sym typeface="Adobe 黑体 Std R" pitchFamily="2" charset="-122"/>
                </a:rPr>
                <a:t>日本文化を楽しもう</a:t>
              </a:r>
              <a:endParaRPr lang="en-US" altLang="ja-JP" sz="24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endParaRPr>
            </a:p>
          </p:txBody>
        </p:sp>
        <p:pic>
          <p:nvPicPr>
            <p:cNvPr id="39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9" y="55190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594986" y="268022"/>
            <a:ext cx="4036741" cy="1034462"/>
            <a:chOff x="31532" y="15765"/>
            <a:chExt cx="6015462" cy="1828699"/>
          </a:xfrm>
        </p:grpSpPr>
        <p:sp>
          <p:nvSpPr>
            <p:cNvPr id="45" name="矩形 8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799" y="430417"/>
              <a:ext cx="5330195" cy="881046"/>
            </a:xfrm>
            <a:prstGeom prst="rect">
              <a:avLst/>
            </a:prstGeom>
            <a:solidFill>
              <a:srgbClr val="E1002A"/>
            </a:solidFill>
            <a:ln w="127000">
              <a:solidFill>
                <a:srgbClr val="262626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2400" b="1" dirty="0" smtClean="0">
                  <a:solidFill>
                    <a:srgbClr val="FFFFFF"/>
                  </a:solidFill>
                  <a:latin typeface="Adobe 黑体 Std R" pitchFamily="2" charset="-122"/>
                  <a:ea typeface="Adobe 黑体 Std R" pitchFamily="2" charset="-122"/>
                  <a:sym typeface="Adobe 黑体 Std R" pitchFamily="2" charset="-122"/>
                </a:rPr>
                <a:t>導入</a:t>
              </a:r>
              <a:endParaRPr lang="en-US" altLang="ja-JP" sz="24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endParaRPr>
            </a:p>
          </p:txBody>
        </p:sp>
        <p:pic>
          <p:nvPicPr>
            <p:cNvPr id="46" name="图片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32" y="15765"/>
              <a:ext cx="1285241" cy="1828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</a:t>
            </a:r>
            <a:r>
              <a:rPr lang="en-US" altLang="ja-JP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2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983" y="151637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に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0" y="1944710"/>
            <a:ext cx="87705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意味：</a:t>
            </a:r>
            <a:r>
              <a:rPr lang="zh-CN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表示动作发生的时间</a:t>
            </a:r>
            <a:endParaRPr lang="en-US" altLang="ja-JP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「に」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是格助词，</a:t>
            </a:r>
            <a:r>
              <a:rPr lang="zh-CN" altLang="en-US" sz="2000" dirty="0" smtClean="0"/>
              <a:t>表示动作发生的时间。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zh-CN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数词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endParaRPr lang="en-US" altLang="ja-JP" sz="2000" dirty="0" smtClean="0"/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6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時に起きます。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点起床。）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000" dirty="0" smtClean="0"/>
              <a:t>       </a:t>
            </a: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月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日に帰ります。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4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日回去。）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会議は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時半に始まります。</a:t>
            </a:r>
            <a:r>
              <a:rPr lang="zh-CN" altLang="en-US" sz="2000" dirty="0" smtClean="0"/>
              <a:t>（会议是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点半开始。）</a:t>
            </a:r>
            <a:endParaRPr lang="zh-CN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   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27597" y="1150740"/>
            <a:ext cx="10515600" cy="1325563"/>
          </a:xfrm>
        </p:spPr>
        <p:txBody>
          <a:bodyPr/>
          <a:lstStyle/>
          <a:p>
            <a:r>
              <a:rPr lang="ja-JP" altLang="en-US" sz="2400" b="1" dirty="0" smtClean="0">
                <a:latin typeface="MS Mincho" pitchFamily="49" charset="-128"/>
                <a:ea typeface="MS Mincho" pitchFamily="49" charset="-128"/>
              </a:rPr>
              <a:t>適当な助詞を入れなさい。</a:t>
            </a:r>
            <a:endParaRPr lang="zh-CN" altLang="en-US" sz="24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3088-234D-40C2-896B-5578CEA9A940}" type="datetime1">
              <a:rPr lang="zh-CN" altLang="en-US" smtClean="0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</a:t>
            </a:r>
            <a:r>
              <a:rPr lang="en-US" altLang="ja-JP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2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2738" y="2240924"/>
            <a:ext cx="7881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1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机の上（　①　）本があります。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7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時（　②　）起きます。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東京駅（　③　）着きました。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来週日本（　④）行きます。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5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中国の大連（　⑤　）参りました。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6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．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午後の会議は何時（　⑥　）ですか。</a:t>
            </a:r>
            <a:endParaRPr lang="zh-CN" altLang="en-US" sz="2000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6073" y="5318975"/>
            <a:ext cx="774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答え：①に　②に　③に　④に</a:t>
            </a:r>
            <a:r>
              <a:rPr lang="en-US" altLang="ja-JP" sz="2000" b="1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b="1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へ　⑤から　⑥から</a:t>
            </a:r>
            <a:r>
              <a:rPr lang="en-US" altLang="ja-JP" sz="2000" b="1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b="1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まで</a:t>
            </a:r>
            <a:endParaRPr lang="zh-CN" altLang="en-US" sz="2000" b="1" dirty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1" name="TextBox 16">
            <a:hlinkClick r:id="rId2" action="ppaction://hlinksldjump"/>
          </p:cNvPr>
          <p:cNvSpPr txBox="1"/>
          <p:nvPr/>
        </p:nvSpPr>
        <p:spPr>
          <a:xfrm>
            <a:off x="10446707" y="5493274"/>
            <a:ext cx="113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</a:t>
            </a:r>
            <a:r>
              <a:rPr lang="en-US" altLang="ja-JP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2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983" y="151637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ます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ました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ません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ません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で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した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0" y="1944710"/>
            <a:ext cx="87705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意味：</a:t>
            </a:r>
            <a:r>
              <a:rPr lang="zh-CN" altLang="en-US" sz="2000" dirty="0" smtClean="0">
                <a:latin typeface="+mn-ea"/>
                <a:ea typeface="+mn-ea"/>
              </a:rPr>
              <a:t>动词谓语句的结句形式。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「ます」</a:t>
            </a:r>
            <a:r>
              <a:rPr lang="zh-CN" altLang="en-US" sz="2000" dirty="0" smtClean="0"/>
              <a:t>表示肯定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「ません」</a:t>
            </a:r>
            <a:r>
              <a:rPr lang="zh-CN" altLang="en-US" sz="2000" dirty="0" smtClean="0"/>
              <a:t>表示否定，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「ました」</a:t>
            </a:r>
            <a:r>
              <a:rPr lang="zh-CN" altLang="en-US" sz="2000" dirty="0" smtClean="0"/>
              <a:t>表示过去，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「ませんでした」</a:t>
            </a:r>
            <a:r>
              <a:rPr lang="zh-CN" altLang="en-US" sz="2000" dirty="0" smtClean="0"/>
              <a:t>表示过去否定。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动词</a:t>
            </a:r>
            <a:endParaRPr lang="en-US" altLang="ja-JP" sz="2000" dirty="0" smtClean="0"/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午後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時に帰ります。</a:t>
            </a:r>
            <a:r>
              <a:rPr lang="zh-CN" altLang="en-US" sz="2000" dirty="0" smtClean="0"/>
              <a:t>（下午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点回来。）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日本へ行きません。</a:t>
            </a:r>
            <a:r>
              <a:rPr lang="zh-CN" altLang="en-US" sz="2000" dirty="0" smtClean="0"/>
              <a:t>（不去日本。）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000" dirty="0" smtClean="0"/>
              <a:t>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もう終わりました。</a:t>
            </a:r>
            <a:r>
              <a:rPr lang="ja-JP" altLang="en-US" sz="2000" dirty="0" smtClean="0"/>
              <a:t>（</a:t>
            </a:r>
            <a:r>
              <a:rPr lang="zh-CN" altLang="en-US" sz="2000" dirty="0" smtClean="0"/>
              <a:t>已经结束了。）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来ませんでした。</a:t>
            </a:r>
            <a:r>
              <a:rPr lang="zh-CN" altLang="en-US" sz="2000" dirty="0" smtClean="0"/>
              <a:t>（没来。）</a:t>
            </a:r>
            <a:endParaRPr lang="zh-CN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   </a:t>
            </a:r>
            <a:endParaRPr lang="en-US" altLang="zh-CN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  <p:sp>
        <p:nvSpPr>
          <p:cNvPr id="14" name="TextBox 16">
            <a:hlinkClick r:id="rId3" action="ppaction://hlinksldjump"/>
          </p:cNvPr>
          <p:cNvSpPr txBox="1"/>
          <p:nvPr/>
        </p:nvSpPr>
        <p:spPr>
          <a:xfrm>
            <a:off x="10446707" y="5493274"/>
            <a:ext cx="113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日本語に訳しましょう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1" y="1944710"/>
            <a:ext cx="8139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何時に始まりますか。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几点开始？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兄は昨日家へ帰りませんでした。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我哥哥昨天没回家。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あの箱の中に何もありません。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那个箱子里什么也没有。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土曜日銀座へ行きました。</a:t>
            </a: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周六去银座了。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4" y="1416817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50860" y="5050883"/>
            <a:ext cx="1081421" cy="10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>
            <a:hlinkClick r:id="rId3" action="ppaction://hlinksldjump"/>
          </p:cNvPr>
          <p:cNvSpPr txBox="1"/>
          <p:nvPr/>
        </p:nvSpPr>
        <p:spPr>
          <a:xfrm>
            <a:off x="10446707" y="5493274"/>
            <a:ext cx="113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会話２</a:t>
            </a:r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（重要表現）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014" y="1555013"/>
            <a:ext cx="9049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１いつ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zh-CN" altLang="en-US" sz="2000" dirty="0" smtClean="0">
                <a:latin typeface="+mn-ea"/>
                <a:ea typeface="+mn-ea"/>
              </a:rPr>
              <a:t>疑问词，什么时候，后边不用接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「に」。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いつ帰りますか。</a:t>
            </a:r>
            <a:r>
              <a:rPr lang="zh-CN" altLang="en-US" sz="2000" dirty="0" smtClean="0"/>
              <a:t> （什么时候回去？）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夏休みはいつからいつまでですか。</a:t>
            </a:r>
            <a:r>
              <a:rPr lang="zh-CN" altLang="en-US" sz="2000" dirty="0" smtClean="0"/>
              <a:t> （暑假从什么时候到什么时候？）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会議はいつまでですか。</a:t>
            </a:r>
            <a:r>
              <a:rPr lang="zh-CN" altLang="en-US" sz="2000" dirty="0" smtClean="0">
                <a:latin typeface="MS Mincho" pitchFamily="49" charset="-128"/>
                <a:ea typeface="MS Mincho" pitchFamily="49" charset="-128"/>
              </a:rPr>
              <a:t>（</a:t>
            </a:r>
            <a:r>
              <a:rPr lang="zh-CN" altLang="en-US" sz="2000" dirty="0" smtClean="0"/>
              <a:t>会议什么时候结束？）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</a:t>
            </a:r>
          </a:p>
          <a:p>
            <a:endParaRPr lang="en-US" altLang="zh-CN" sz="2000" dirty="0" smtClean="0"/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　　　　</a:t>
            </a:r>
            <a:endParaRPr lang="zh-CN" altLang="en-US" sz="40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5813" y="2311986"/>
            <a:ext cx="2549204" cy="1468452"/>
            <a:chOff x="0" y="0"/>
            <a:chExt cx="7823200" cy="4507347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7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8" name="圆角矩形 13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4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重要な単語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9" name="矩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66" name="图片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10873" y="2350050"/>
            <a:ext cx="2549204" cy="1468452"/>
            <a:chOff x="0" y="0"/>
            <a:chExt cx="7823200" cy="4507347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0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1" name="圆角矩形 19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文法と練習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2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59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会話</a:t>
            </a:r>
            <a:r>
              <a:rPr lang="en-US" altLang="ja-JP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463199" y="2360560"/>
            <a:ext cx="2549204" cy="1468452"/>
            <a:chOff x="0" y="0"/>
            <a:chExt cx="7823200" cy="4507347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59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0" name="圆角矩形 19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重要表現</a:t>
                </a:r>
                <a:r>
                  <a:rPr lang="ja-JP" altLang="en-US" sz="24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 </a:t>
                </a:r>
                <a:r>
                  <a:rPr lang="ja-JP" altLang="en-US" sz="20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　　　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61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58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会話３ （重要な単語）</a:t>
            </a:r>
            <a:endParaRPr lang="zh-CN" altLang="en-US" sz="2800" b="1" dirty="0">
              <a:solidFill>
                <a:srgbClr val="FFFFFF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20760000">
            <a:off x="8449487" y="3476223"/>
            <a:ext cx="908463" cy="5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940" tIns="27940" rIns="27940" bIns="2794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>
                <a:solidFill>
                  <a:srgbClr val="FFFFFF"/>
                </a:solidFill>
                <a:latin typeface="宋体" pitchFamily="2" charset="-122"/>
                <a:sym typeface="宋体" pitchFamily="2" charset="-122"/>
              </a:rPr>
              <a:t>铁板烧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5738" y="1529255"/>
            <a:ext cx="8679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1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）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遅れます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動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 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：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電車が遅れました。</a:t>
            </a:r>
            <a:r>
              <a:rPr lang="zh-CN" altLang="en-US" sz="2000" dirty="0" smtClean="0"/>
              <a:t> （电车晚点了。）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電車に遅れました。</a:t>
            </a:r>
            <a:r>
              <a:rPr lang="zh-CN" altLang="en-US" sz="2000" dirty="0" smtClean="0"/>
              <a:t> （没赶上电车。）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遅れてすみません。</a:t>
            </a:r>
            <a:r>
              <a:rPr lang="zh-CN" altLang="en-US" sz="2000" dirty="0" smtClean="0"/>
              <a:t> （对不起我迟到了。）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   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遅れます（おくれます）　</a:t>
            </a:r>
            <a:r>
              <a:rPr lang="zh-CN" altLang="en-US" sz="2000" dirty="0" smtClean="0"/>
              <a:t>迟到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遅い　　（おそい）     </a:t>
            </a:r>
            <a:r>
              <a:rPr lang="zh-CN" altLang="en-US" sz="2000" dirty="0" smtClean="0"/>
              <a:t>晚，慢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2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）土日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名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月曜日　火曜日　水曜日　木曜日　金曜日　土曜日　日曜日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latin typeface="MS Mincho" pitchFamily="49" charset="-128"/>
              <a:ea typeface="MS Mincho" pitchFamily="49" charset="-128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446707" y="5050883"/>
            <a:ext cx="1131162" cy="1026532"/>
            <a:chOff x="10446707" y="5050883"/>
            <a:chExt cx="1131162" cy="1026532"/>
          </a:xfrm>
        </p:grpSpPr>
        <p:pic>
          <p:nvPicPr>
            <p:cNvPr id="16" name="图片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hlinkClick r:id="rId2" action="ppaction://hlinksldjump"/>
            </p:cNvPr>
            <p:cNvSpPr txBox="1"/>
            <p:nvPr/>
          </p:nvSpPr>
          <p:spPr>
            <a:xfrm>
              <a:off x="10446707" y="5493274"/>
              <a:ext cx="113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　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1" name="左中かっこ 10"/>
          <p:cNvSpPr/>
          <p:nvPr/>
        </p:nvSpPr>
        <p:spPr bwMode="auto">
          <a:xfrm>
            <a:off x="2588655" y="3966693"/>
            <a:ext cx="360608" cy="656822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会話３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52105" y="1503497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１は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1" y="1944710"/>
            <a:ext cx="8139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意味：</a:t>
            </a:r>
            <a:r>
              <a:rPr lang="zh-CN" altLang="en-US" sz="2000" dirty="0" smtClean="0">
                <a:latin typeface="+mn-ea"/>
                <a:ea typeface="+mn-ea"/>
              </a:rPr>
              <a:t>强调否定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+mn-ea"/>
                <a:ea typeface="+mn-ea"/>
              </a:rPr>
              <a:t>「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は</a:t>
            </a:r>
            <a:r>
              <a:rPr lang="ja-JP" altLang="en-US" sz="2000" dirty="0" smtClean="0">
                <a:latin typeface="+mn-ea"/>
                <a:ea typeface="+mn-ea"/>
              </a:rPr>
              <a:t>」</a:t>
            </a:r>
            <a:r>
              <a:rPr lang="zh-CN" altLang="en-US" sz="2000" dirty="0" smtClean="0">
                <a:latin typeface="+mn-ea"/>
                <a:ea typeface="+mn-ea"/>
              </a:rPr>
              <a:t>是助词，后接否定句，表示强调。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名詞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私は牛肉は食べません。</a:t>
            </a:r>
            <a:r>
              <a:rPr lang="zh-CN" altLang="en-US" sz="2000" dirty="0" smtClean="0">
                <a:latin typeface="+mn-ea"/>
                <a:ea typeface="+mn-ea"/>
              </a:rPr>
              <a:t>（我不吃牛肉。）                    </a:t>
            </a:r>
            <a:endParaRPr lang="zh-CN" altLang="zh-CN" sz="2000" dirty="0" smtClean="0"/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日曜日は働きません。</a:t>
            </a:r>
            <a:r>
              <a:rPr lang="zh-CN" altLang="en-US" sz="2000" dirty="0" smtClean="0">
                <a:latin typeface="+mn-ea"/>
                <a:ea typeface="+mn-ea"/>
              </a:rPr>
              <a:t>（星期天不工作。）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昨日は休みませんでした。</a:t>
            </a:r>
            <a:r>
              <a:rPr lang="zh-CN" altLang="en-US" sz="2000" dirty="0" smtClean="0">
                <a:latin typeface="+mn-ea"/>
                <a:ea typeface="+mn-ea"/>
              </a:rPr>
              <a:t>（昨天没休息。）</a:t>
            </a:r>
            <a:endParaRPr lang="zh-CN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1" name="図 1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</a:t>
            </a:r>
            <a:r>
              <a:rPr lang="en-US" altLang="ja-JP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3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日本語に訳しましょう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1" y="1944710"/>
            <a:ext cx="8139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昨日は図書館へ行きませんでした。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昨天没去图书馆。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今年の夏休みは国へ帰りません。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我今年暑假不回国。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先週の土曜日は休みませんでした。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上周六没休息。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日曜日は働きません。</a:t>
            </a:r>
            <a:endParaRPr lang="en-US" altLang="ja-JP" sz="20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  <a:ea typeface="+mn-ea"/>
              </a:rPr>
              <a:t>周日不工作。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4" y="1416817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0860" y="5050883"/>
            <a:ext cx="1081421" cy="10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>
            <a:hlinkClick r:id="rId4" action="ppaction://hlinksldjump"/>
          </p:cNvPr>
          <p:cNvSpPr txBox="1"/>
          <p:nvPr/>
        </p:nvSpPr>
        <p:spPr>
          <a:xfrm>
            <a:off x="10446707" y="5493274"/>
            <a:ext cx="113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　　</a:t>
            </a:r>
            <a:r>
              <a:rPr lang="ja-JP" altLang="en-US" sz="1400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rPr>
              <a:t>戻り</a:t>
            </a:r>
            <a:endParaRPr lang="zh-CN" altLang="en-US" sz="1400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会話３</a:t>
            </a:r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（重要表現）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61952" y="1503497"/>
            <a:ext cx="904940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１朝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「朝」「昼」「夜」「今日」「明日」「昨日」「週末」</a:t>
            </a:r>
            <a:r>
              <a:rPr lang="zh-CN" altLang="en-US" sz="2000" dirty="0" smtClean="0"/>
              <a:t>等时间名词后不用接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「に」。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朝、何を食べますか。</a:t>
            </a:r>
            <a:r>
              <a:rPr lang="ja-JP" altLang="en-US" sz="2000" dirty="0" smtClean="0">
                <a:latin typeface="+mn-ea"/>
                <a:ea typeface="+mn-ea"/>
              </a:rPr>
              <a:t>（</a:t>
            </a:r>
            <a:r>
              <a:rPr lang="zh-CN" altLang="en-US" sz="2000" dirty="0" smtClean="0">
                <a:latin typeface="+mn-ea"/>
                <a:ea typeface="+mn-ea"/>
              </a:rPr>
              <a:t>早上你吃什么？</a:t>
            </a:r>
            <a:r>
              <a:rPr lang="en-US" altLang="zh-CN" sz="2000" dirty="0" smtClean="0">
                <a:latin typeface="+mn-ea"/>
                <a:ea typeface="+mn-ea"/>
              </a:rPr>
              <a:t>)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夜、友達と映画を見ます。</a:t>
            </a:r>
            <a:r>
              <a:rPr lang="zh-CN" altLang="en-US" sz="2000" dirty="0" smtClean="0">
                <a:latin typeface="+mn-ea"/>
                <a:ea typeface="+mn-ea"/>
              </a:rPr>
              <a:t>（晚上和朋友一起看电影。）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週末、図書館へ行きます。</a:t>
            </a:r>
            <a:r>
              <a:rPr lang="en-US" altLang="ja-JP" sz="2000" dirty="0" smtClean="0">
                <a:latin typeface="+mn-ea"/>
                <a:ea typeface="+mn-ea"/>
              </a:rPr>
              <a:t>(</a:t>
            </a:r>
            <a:r>
              <a:rPr lang="zh-CN" altLang="en-US" sz="2000" dirty="0" smtClean="0">
                <a:latin typeface="+mn-ea"/>
                <a:ea typeface="+mn-ea"/>
              </a:rPr>
              <a:t>周末去图书馆。）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     </a:t>
            </a:r>
            <a:r>
              <a:rPr lang="ja-JP" altLang="en-US" sz="2000" dirty="0" smtClean="0"/>
              <a:t>　　</a:t>
            </a:r>
            <a:endParaRPr lang="en-US" altLang="ja-JP" sz="2000" dirty="0" smtClean="0"/>
          </a:p>
          <a:p>
            <a:r>
              <a:rPr lang="ja-JP" altLang="en-US" sz="2000" dirty="0" smtClean="0"/>
              <a:t>　　</a:t>
            </a:r>
            <a:endParaRPr lang="zh-CN" altLang="en-US" sz="2000" dirty="0"/>
          </a:p>
        </p:txBody>
      </p:sp>
      <p:pic>
        <p:nvPicPr>
          <p:cNvPr id="13" name="図 1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　導入</a:t>
            </a:r>
            <a:endParaRPr lang="zh-CN" altLang="en-US" sz="28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8" y="1529255"/>
            <a:ext cx="90494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会社では、ただ自分の仕事だけすればいいわけではない。同僚や取引先との交流もとても大切である。つまり良好な人間関係を築くのはとても重要である。さて、どうすればいいのだろう。次の質問を考えてください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１、自分の将来や過去のことを日本語で言えますか。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２、自分が何時に何をするか説明できますか。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３、仕事や行く場所までのかかる時間が言えますか。</a:t>
            </a:r>
            <a:endParaRPr lang="zh-CN" altLang="en-US" sz="2000" dirty="0">
              <a:latin typeface="MS Mincho" pitchFamily="49" charset="-128"/>
              <a:ea typeface="MS Mincho" pitchFamily="49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9" name="图片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400" y="1221469"/>
            <a:ext cx="10515600" cy="1325563"/>
          </a:xfrm>
        </p:spPr>
        <p:txBody>
          <a:bodyPr/>
          <a:lstStyle/>
          <a:p>
            <a:pPr algn="ctr"/>
            <a:r>
              <a:rPr lang="ja-JP" altLang="en-US" sz="2800" b="1" dirty="0" smtClean="0">
                <a:latin typeface="MS Mincho" pitchFamily="49" charset="-128"/>
                <a:ea typeface="MS Mincho" pitchFamily="49" charset="-128"/>
              </a:rPr>
              <a:t>時間を表す単語</a:t>
            </a:r>
            <a:endParaRPr lang="zh-CN" altLang="en-US" sz="2800" b="1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3088-234D-40C2-896B-5578CEA9A940}" type="datetime1">
              <a:rPr lang="zh-CN" altLang="en-US" smtClean="0"/>
              <a:pPr>
                <a:defRPr/>
              </a:pPr>
              <a:t>2017/4/10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25" name="Picture 1" descr="C:\Users\yj\AppData\Roaming\Tencent\Users\42952511\QQ\WinTemp\RichOle\[04RI@QQ)_2_7~FG7T9R`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466" y="2119085"/>
            <a:ext cx="9489234" cy="3280229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322286" y="5646057"/>
            <a:ext cx="600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毎朝（まいあさ）①　　　　毎晩（まいばん）①</a:t>
            </a:r>
            <a:endParaRPr lang="zh-CN" altLang="en-US" sz="2000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会話３</a:t>
            </a:r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（重要表現）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93088-234D-40C2-896B-5578CEA9A940}" type="datetime1">
              <a:rPr lang="zh-CN" altLang="en-US" smtClean="0"/>
              <a:pPr>
                <a:defRPr/>
              </a:pPr>
              <a:t>2017/4/10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81385" y="1716073"/>
            <a:ext cx="3246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S Mincho" pitchFamily="49" charset="-128"/>
                <a:ea typeface="MS Mincho" pitchFamily="49" charset="-128"/>
              </a:rPr>
              <a:t>総</a:t>
            </a:r>
            <a:r>
              <a:rPr lang="ja-JP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S Mincho" pitchFamily="49" charset="-128"/>
                <a:ea typeface="MS Mincho" pitchFamily="49" charset="-128"/>
              </a:rPr>
              <a:t>合テスト</a:t>
            </a:r>
            <a:endParaRPr lang="zh-CN" alt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57707" y="3244334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会話４</a:t>
            </a:r>
            <a:r>
              <a:rPr lang="ja-JP" altLang="en-US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（重要表現）</a:t>
            </a:r>
            <a:endParaRPr lang="zh-CN" altLang="en-US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11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学習関連資料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13" name="正方形/長方形 8"/>
          <p:cNvSpPr/>
          <p:nvPr/>
        </p:nvSpPr>
        <p:spPr>
          <a:xfrm>
            <a:off x="4582241" y="2757333"/>
            <a:ext cx="2711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S Mincho" pitchFamily="49" charset="-128"/>
                <a:ea typeface="MS Mincho" pitchFamily="49" charset="-128"/>
                <a:hlinkClick r:id="rId2" action="ppaction://hlinkfile"/>
              </a:rPr>
              <a:t>第５課（テスト</a:t>
            </a:r>
            <a:r>
              <a:rPr lang="ja-JP" altLang="en-US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S Mincho" pitchFamily="49" charset="-128"/>
                <a:ea typeface="MS Mincho" pitchFamily="49" charset="-128"/>
                <a:hlinkClick r:id="rId3" action="ppaction://hlinkfile"/>
              </a:rPr>
              <a:t>）</a:t>
            </a:r>
            <a:endParaRPr lang="zh-CN" alt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00A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圆角矩形 5"/>
          <p:cNvSpPr>
            <a:spLocks noChangeArrowheads="1"/>
          </p:cNvSpPr>
          <p:nvPr/>
        </p:nvSpPr>
        <p:spPr bwMode="auto">
          <a:xfrm>
            <a:off x="353136" y="301081"/>
            <a:ext cx="4273605" cy="734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r"/>
            <a:r>
              <a:rPr lang="ja-JP" altLang="en-US" sz="2800" b="1" dirty="0" smtClean="0">
                <a:solidFill>
                  <a:srgbClr val="00A0E9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日本文化を楽しもう</a:t>
            </a:r>
            <a:endParaRPr lang="en-US" sz="2800" b="1" dirty="0">
              <a:solidFill>
                <a:srgbClr val="00A0E9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179" y="948690"/>
            <a:ext cx="11513475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　  　　　　　</a:t>
            </a:r>
            <a:endParaRPr lang="zh-CN" altLang="en-US" dirty="0">
              <a:solidFill>
                <a:schemeClr val="bg1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4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6995" cy="152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1020906" y="1051766"/>
          <a:ext cx="9333707" cy="5142980"/>
        </p:xfrm>
        <a:graphic>
          <a:graphicData uri="http://schemas.openxmlformats.org/drawingml/2006/table">
            <a:tbl>
              <a:tblPr/>
              <a:tblGrid>
                <a:gridCol w="1171997"/>
                <a:gridCol w="1405507"/>
                <a:gridCol w="869612"/>
                <a:gridCol w="1504567"/>
                <a:gridCol w="4382024"/>
              </a:tblGrid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祝日等名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期日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適用開始年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適用終了年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意義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" tooltip="元日"/>
                        </a:rPr>
                        <a:t>元日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" tooltip="1月1日"/>
                        </a:rPr>
                        <a:t>1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" tooltip="1月1日"/>
                        </a:rPr>
                        <a:t>月</a:t>
                      </a:r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" tooltip="1月1日"/>
                        </a:rPr>
                        <a:t>1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" tooltip="1月1日"/>
                        </a:rPr>
                        <a:t>日</a:t>
                      </a:r>
                      <a:endParaRPr lang="zh-CN" altLang="en-US" sz="900" b="0" i="0" u="sng" strike="noStrike" dirty="0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年のはじめを祝う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" tooltip="成人の日"/>
                        </a:rPr>
                        <a:t>成人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" tooltip="成人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" tooltip="成人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6" tooltip="1月15日"/>
                        </a:rPr>
                        <a:t>1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6" tooltip="1月15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6" tooltip="1月15日"/>
                        </a:rPr>
                        <a:t>15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6" tooltip="1月15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7" tooltip="1999年"/>
                        </a:rPr>
                        <a:t>1999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7" tooltip="1999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おとなになったことを自覚し、みずから生き抜こうとする青年を祝いはげます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8" tooltip="1月"/>
                        </a:rPr>
                        <a:t>1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8" tooltip="1月"/>
                        </a:rPr>
                        <a:t>月の第２月曜日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9" tooltip="2000年"/>
                        </a:rPr>
                        <a:t>2000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9" tooltip="2000年"/>
                        </a:rPr>
                        <a:t>年</a:t>
                      </a:r>
                      <a:endParaRPr lang="zh-CN" altLang="en-US" sz="900" b="0" i="0" u="sng" strike="noStrike" dirty="0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5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0" tooltip="建国記念の日"/>
                        </a:rPr>
                        <a:t>建国記念の日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1" tooltip="s:建国記念の日となる日を定める政令"/>
                        </a:rPr>
                        <a:t>政令で定める日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2" tooltip="1967年"/>
                        </a:rPr>
                        <a:t>1967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2" tooltip="1967年"/>
                        </a:rPr>
                        <a:t>年</a:t>
                      </a:r>
                      <a:endParaRPr lang="zh-CN" altLang="en-US" sz="900" b="0" i="0" u="sng" strike="noStrike" dirty="0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建国をしのび、国を愛する心を養う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22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3" tooltip="2月11日"/>
                        </a:rPr>
                        <a:t>（</a:t>
                      </a:r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3" tooltip="2月11日"/>
                        </a:rPr>
                        <a:t>2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3" tooltip="2月11日"/>
                        </a:rPr>
                        <a:t>月</a:t>
                      </a:r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3" tooltip="2月11日"/>
                        </a:rPr>
                        <a:t>11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3" tooltip="2月11日"/>
                        </a:rPr>
                        <a:t>日）</a:t>
                      </a:r>
                      <a:endParaRPr lang="zh-CN" altLang="en-US" sz="900" b="0" i="0" u="sng" strike="noStrike" dirty="0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2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4" tooltip="春分の日"/>
                        </a:rPr>
                        <a:t>春分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4" tooltip="春分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4" tooltip="春分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5" tooltip="春分"/>
                        </a:rPr>
                        <a:t>春分日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自然をたたえ、生物をいつくしむ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1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6" tooltip="3月19日"/>
                        </a:rPr>
                        <a:t>（</a:t>
                      </a:r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6" tooltip="3月19日"/>
                        </a:rPr>
                        <a:t>3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6" tooltip="3月19日"/>
                        </a:rPr>
                        <a:t>月</a:t>
                      </a:r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6" tooltip="3月19日"/>
                        </a:rPr>
                        <a:t>19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6" tooltip="3月19日"/>
                        </a:rPr>
                        <a:t>日</a:t>
                      </a:r>
                      <a:endParaRPr lang="zh-CN" altLang="en-US" sz="900" b="0" i="0" u="sng" strike="noStrike" dirty="0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7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〜</a:t>
                      </a:r>
                      <a:r>
                        <a:rPr lang="en-US" altLang="zh-CN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3</a:t>
                      </a:r>
                      <a:r>
                        <a:rPr lang="zh-CN" altLang="en-US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22</a:t>
                      </a:r>
                      <a:r>
                        <a:rPr lang="zh-CN" altLang="en-US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日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）</a:t>
                      </a:r>
                      <a:r>
                        <a:rPr lang="en-US" altLang="zh-CN" sz="900" b="0" i="0" u="none" strike="noStrike" baseline="30000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[1]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天皇誕生日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7" tooltip="4月29日"/>
                        </a:rPr>
                        <a:t>4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7" tooltip="4月29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7" tooltip="4月29日"/>
                        </a:rPr>
                        <a:t>29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7" tooltip="4月29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8" tooltip="1988年"/>
                        </a:rPr>
                        <a:t>1988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8" tooltip="1988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天皇の誕生日を祝う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みどりの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日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9" tooltip="1989年"/>
                        </a:rPr>
                        <a:t>1989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19" tooltip="1989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0" tooltip="2006年"/>
                        </a:rPr>
                        <a:t>2006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0" tooltip="2006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自然に親しむとともにその恩恵に感謝し、豊かな心をはぐくむ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1" tooltip="昭和の日"/>
                        </a:rPr>
                        <a:t>昭和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1" tooltip="昭和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1" tooltip="昭和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2" tooltip="2007年"/>
                        </a:rPr>
                        <a:t>2007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2" tooltip="2007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激動の日々を経て、復興を遂げた</a:t>
                      </a:r>
                      <a:r>
                        <a:rPr lang="ja-JP" altLang="en-US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昭和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の時代を顧み、</a:t>
                      </a:r>
                      <a:r>
                        <a:rPr lang="ja-JP" altLang="en-US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国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の将来に思いをいたす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3" tooltip="憲法記念日"/>
                        </a:rPr>
                        <a:t>憲法記念日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4" tooltip="5月3日"/>
                        </a:rPr>
                        <a:t>5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4" tooltip="5月3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4" tooltip="5月3日"/>
                        </a:rPr>
                        <a:t>3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4" tooltip="5月3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日本国憲法の施行を記念し、国の成長を期する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5" tooltip="みどりの日"/>
                        </a:rPr>
                        <a:t>みどりの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5" tooltip="みどり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6" tooltip="5月4日"/>
                        </a:rPr>
                        <a:t>5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6" tooltip="5月4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6" tooltip="5月4日"/>
                        </a:rPr>
                        <a:t>4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6" tooltip="5月4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2007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自然に親しむとともにその恩恵に感謝し、豊かな心をはぐくむ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7" tooltip="こどもの日"/>
                        </a:rPr>
                        <a:t>こどもの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7" tooltip="こども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8" tooltip="5月5日"/>
                        </a:rPr>
                        <a:t>5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8" tooltip="5月5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8" tooltip="5月5日"/>
                        </a:rPr>
                        <a:t>5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8" tooltip="5月5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こどもの人格を重んじ、こどもの幸福をはかるとともに、母に感謝する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9" tooltip="海の日"/>
                        </a:rPr>
                        <a:t>海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9" tooltip="海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29" tooltip="海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0" tooltip="7月20日"/>
                        </a:rPr>
                        <a:t>7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0" tooltip="7月20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0" tooltip="7月20日"/>
                        </a:rPr>
                        <a:t>20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0" tooltip="7月20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1" tooltip="1996年"/>
                        </a:rPr>
                        <a:t>1996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1" tooltip="1996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2" tooltip="2002年"/>
                        </a:rPr>
                        <a:t>2002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2" tooltip="2002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海の恩恵に感謝するとともに、海洋国日本の繁栄を願う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3" tooltip="7月"/>
                        </a:rPr>
                        <a:t>7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3" tooltip="7月"/>
                        </a:rPr>
                        <a:t>月の第</a:t>
                      </a:r>
                      <a:r>
                        <a:rPr lang="en-US" altLang="ja-JP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3" tooltip="7月"/>
                        </a:rPr>
                        <a:t>3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3" tooltip="7月"/>
                        </a:rPr>
                        <a:t>月曜日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4" tooltip="2003年"/>
                        </a:rPr>
                        <a:t>2003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4" tooltip="2003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5" tooltip="山の日"/>
                        </a:rPr>
                        <a:t>山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5" tooltip="山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5" tooltip="山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6" tooltip="8月11日"/>
                        </a:rPr>
                        <a:t>8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6" tooltip="8月11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6" tooltip="8月11日"/>
                        </a:rPr>
                        <a:t>11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6" tooltip="8月11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7" tooltip="2016年"/>
                        </a:rPr>
                        <a:t>2016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7" tooltip="2016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山に親しむ機会を得て、山の恩恵に感謝する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8" tooltip="敬老の日"/>
                        </a:rPr>
                        <a:t>敬老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8" tooltip="敬老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8" tooltip="敬老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9" tooltip="9月15日"/>
                        </a:rPr>
                        <a:t>9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9" tooltip="9月15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9" tooltip="9月15日"/>
                        </a:rPr>
                        <a:t>15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39" tooltip="9月15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0" tooltip="1966年"/>
                        </a:rPr>
                        <a:t>1966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0" tooltip="1966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2002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多年にわたり社会につくしてきた老人を敬愛し、長寿を祝う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1" tooltip="9月"/>
                        </a:rPr>
                        <a:t>9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1" tooltip="9月"/>
                        </a:rPr>
                        <a:t>月の第</a:t>
                      </a:r>
                      <a:r>
                        <a:rPr lang="en-US" altLang="ja-JP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1" tooltip="9月"/>
                        </a:rPr>
                        <a:t>3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1" tooltip="9月"/>
                        </a:rPr>
                        <a:t>月曜日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2003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2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2" tooltip="秋分の日"/>
                        </a:rPr>
                        <a:t>秋分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2" tooltip="秋分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2" tooltip="秋分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3" tooltip="秋分"/>
                        </a:rPr>
                        <a:t>秋分日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祖先を敬い、なくなった人々をしのぶ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1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4" tooltip="9月22日"/>
                        </a:rPr>
                        <a:t>（</a:t>
                      </a:r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4" tooltip="9月22日"/>
                        </a:rPr>
                        <a:t>9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4" tooltip="9月22日"/>
                        </a:rPr>
                        <a:t>月</a:t>
                      </a:r>
                      <a:r>
                        <a:rPr lang="en-US" altLang="zh-CN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4" tooltip="9月22日"/>
                        </a:rPr>
                        <a:t>22</a:t>
                      </a:r>
                      <a:r>
                        <a:rPr lang="zh-CN" altLang="en-US" sz="900" b="0" i="0" u="sng" strike="noStrike" dirty="0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4" tooltip="9月22日"/>
                        </a:rPr>
                        <a:t>日</a:t>
                      </a:r>
                      <a:endParaRPr lang="zh-CN" altLang="en-US" sz="900" b="0" i="0" u="sng" strike="noStrike" dirty="0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30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〜</a:t>
                      </a:r>
                      <a:r>
                        <a:rPr lang="en-US" altLang="zh-CN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9</a:t>
                      </a:r>
                      <a:r>
                        <a:rPr lang="zh-CN" altLang="en-US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月</a:t>
                      </a:r>
                      <a:r>
                        <a:rPr lang="en-US" altLang="zh-CN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24</a:t>
                      </a:r>
                      <a:r>
                        <a:rPr lang="zh-CN" altLang="en-US" sz="900" b="0" i="0" u="none" strike="noStrike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日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）</a:t>
                      </a:r>
                      <a:r>
                        <a:rPr lang="en-US" altLang="zh-CN" sz="900" b="0" i="0" u="none" strike="noStrike" baseline="30000" dirty="0">
                          <a:solidFill>
                            <a:srgbClr val="0B008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[2]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5" tooltip="体育の日"/>
                        </a:rPr>
                        <a:t>体育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5" tooltip="体育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5" tooltip="体育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6" tooltip="10月10日"/>
                        </a:rPr>
                        <a:t>10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6" tooltip="10月10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6" tooltip="10月10日"/>
                        </a:rPr>
                        <a:t>10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6" tooltip="10月10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1966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1999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スポーツにしたしみ、健康な心身をつちかう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7" tooltip="10月"/>
                        </a:rPr>
                        <a:t>10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7" tooltip="10月"/>
                        </a:rPr>
                        <a:t>月の第</a:t>
                      </a:r>
                      <a:r>
                        <a:rPr lang="en-US" altLang="ja-JP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7" tooltip="10月"/>
                        </a:rPr>
                        <a:t>2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7" tooltip="10月"/>
                        </a:rPr>
                        <a:t>月曜日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9" tooltip="2000年"/>
                        </a:rPr>
                        <a:t>2000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9" tooltip="2000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8" tooltip="文化の日"/>
                        </a:rPr>
                        <a:t>文化</a:t>
                      </a:r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8" tooltip="文化の日"/>
                        </a:rPr>
                        <a:t>の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8" tooltip="文化の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9" tooltip="11月3日"/>
                        </a:rPr>
                        <a:t>11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9" tooltip="11月3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9" tooltip="11月3日"/>
                        </a:rPr>
                        <a:t>3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49" tooltip="11月3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制定時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自由と平和を愛し、文化をすすめる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0" tooltip="勤労感謝の日"/>
                        </a:rPr>
                        <a:t>勤労感謝の日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1" tooltip="11月23日"/>
                        </a:rPr>
                        <a:t>11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1" tooltip="11月23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1" tooltip="11月23日"/>
                        </a:rPr>
                        <a:t>23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1" tooltip="11月23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勤労をたつとび、生産を祝い、国民たがいに感謝しあう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2" tooltip="天皇誕生日"/>
                        </a:rPr>
                        <a:t>天皇誕生日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3" tooltip="12月23日"/>
                        </a:rPr>
                        <a:t>12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3" tooltip="12月23日"/>
                        </a:rPr>
                        <a:t>月</a:t>
                      </a:r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3" tooltip="12月23日"/>
                        </a:rPr>
                        <a:t>23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3" tooltip="12月23日"/>
                        </a:rPr>
                        <a:t>日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1989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天皇の誕生日を祝う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4" tooltip="振替休日"/>
                        </a:rPr>
                        <a:t>（振替休日）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（不定）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5" tooltip="1973年"/>
                        </a:rPr>
                        <a:t>1973</a:t>
                      </a:r>
                      <a:r>
                        <a:rPr lang="zh-CN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5" tooltip="1973年"/>
                        </a:rPr>
                        <a:t>年</a:t>
                      </a:r>
                      <a:endParaRPr lang="zh-CN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-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22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sng" strike="noStrike">
                          <a:solidFill>
                            <a:srgbClr val="0000FF"/>
                          </a:solidFill>
                          <a:latin typeface="MS Mincho" pitchFamily="49" charset="-128"/>
                          <a:ea typeface="MS Mincho" pitchFamily="49" charset="-128"/>
                          <a:hlinkClick r:id="rId56" tooltip="国民の休日"/>
                        </a:rPr>
                        <a:t>（国民の休日）</a:t>
                      </a:r>
                      <a:endParaRPr lang="ja-JP" altLang="en-US" sz="900" b="0" i="0" u="sng" strike="noStrike">
                        <a:solidFill>
                          <a:srgbClr val="0000FF"/>
                        </a:solidFill>
                        <a:latin typeface="MS Mincho" pitchFamily="49" charset="-128"/>
                        <a:ea typeface="MS Mincho" pitchFamily="49" charset="-128"/>
                      </a:endParaRP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1988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年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MS Mincho" pitchFamily="49" charset="-128"/>
                          <a:ea typeface="MS Mincho" pitchFamily="49" charset="-128"/>
                        </a:rPr>
                        <a:t>その前日及び翌日が「国民の祝日」である平日は、休日とすると定められている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10903931" y="566670"/>
            <a:ext cx="738664" cy="4520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日本の祝日は何日？</a:t>
            </a:r>
            <a:endParaRPr lang="zh-CN" altLang="en-US" sz="3600" b="1" dirty="0">
              <a:solidFill>
                <a:srgbClr val="C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40156" y="6211669"/>
            <a:ext cx="955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2016</a:t>
            </a:r>
            <a:r>
              <a:rPr lang="ja-JP" altLang="en-US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年からは</a:t>
            </a:r>
            <a:r>
              <a:rPr lang="en-US" altLang="ja-JP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8</a:t>
            </a:r>
            <a:r>
              <a:rPr lang="ja-JP" altLang="en-US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月</a:t>
            </a:r>
            <a:r>
              <a:rPr lang="en-US" altLang="ja-JP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11</a:t>
            </a:r>
            <a:r>
              <a:rPr lang="ja-JP" altLang="en-US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日を「山の日」として祝日に制定されることが決定した。同年からは国民の祝日が合計</a:t>
            </a:r>
            <a:r>
              <a:rPr lang="en-US" altLang="ja-JP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16</a:t>
            </a:r>
            <a:r>
              <a:rPr lang="ja-JP" altLang="en-US" b="1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日となる。</a:t>
            </a:r>
            <a:endParaRPr lang="zh-CN" altLang="en-US" b="1" dirty="0">
              <a:solidFill>
                <a:srgbClr val="C00000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75" y="479425"/>
            <a:ext cx="5657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643677" y="1177636"/>
            <a:ext cx="1415772" cy="4294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0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終わり</a:t>
            </a:r>
            <a:endParaRPr lang="zh-CN" altLang="en-US" sz="8000" dirty="0">
              <a:solidFill>
                <a:srgbClr val="C00000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学習目標</a:t>
            </a:r>
            <a:endParaRPr lang="zh-CN" altLang="en-US" sz="2800" b="1" dirty="0">
              <a:solidFill>
                <a:srgbClr val="FFFFFF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389" y="845152"/>
            <a:ext cx="4096011" cy="8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608" y="2800073"/>
            <a:ext cx="4392338" cy="8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91861" y="1119349"/>
            <a:ext cx="313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語用技能</a:t>
            </a:r>
            <a:endParaRPr lang="zh-CN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6455" y="1481954"/>
            <a:ext cx="7015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１）「～年」「～月」「～日」「～曜日」が言える。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２）「～時間」「～分」が言える。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３）時間について質問したり、答えたりできる。</a:t>
            </a:r>
            <a:endParaRPr lang="en-US" altLang="ja-JP" sz="2000" dirty="0" smtClean="0"/>
          </a:p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0690" y="3058504"/>
            <a:ext cx="305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文法知識</a:t>
            </a:r>
            <a:endParaRPr lang="zh-CN" altLang="en-US" sz="2000" b="1" dirty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3035" y="3421111"/>
            <a:ext cx="5596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　</a:t>
            </a:r>
            <a:r>
              <a:rPr lang="en-US" altLang="ja-JP" dirty="0" smtClean="0"/>
              <a:t>1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）へ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に行きます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）～から～までどのぐらいかかりますか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3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）で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4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）に（時間）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5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ごろ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ぐらい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450860" y="5050883"/>
            <a:ext cx="1202165" cy="1026532"/>
            <a:chOff x="10450860" y="5050883"/>
            <a:chExt cx="1202165" cy="1026532"/>
          </a:xfrm>
        </p:grpSpPr>
        <p:pic>
          <p:nvPicPr>
            <p:cNvPr id="19" name="图片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hlinkClick r:id="rId4" action="ppaction://hlinksldjump"/>
            </p:cNvPr>
            <p:cNvSpPr txBox="1"/>
            <p:nvPr/>
          </p:nvSpPr>
          <p:spPr>
            <a:xfrm>
              <a:off x="10593659" y="5430644"/>
              <a:ext cx="1059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戻り</a:t>
              </a:r>
              <a:endParaRPr lang="zh-CN" altLang="en-US" sz="1400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856499" y="3424383"/>
            <a:ext cx="5596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　</a:t>
            </a:r>
            <a:r>
              <a:rPr lang="en-US" altLang="ja-JP" dirty="0" smtClean="0"/>
              <a:t>6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）に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7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）ません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ました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ません</a:t>
            </a:r>
            <a:r>
              <a:rPr lang="ja-JP" altLang="en-US" sz="2000" dirty="0" err="1" smtClean="0">
                <a:latin typeface="MS Mincho" pitchFamily="49" charset="-128"/>
                <a:ea typeface="MS Mincho" pitchFamily="49" charset="-128"/>
              </a:rPr>
              <a:t>で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した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8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）～年～月～日～曜日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9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）は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　　　　</a:t>
            </a:r>
            <a:endParaRPr lang="zh-CN" altLang="en-US" sz="40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65813" y="2311986"/>
            <a:ext cx="2549204" cy="1468452"/>
            <a:chOff x="0" y="0"/>
            <a:chExt cx="7823200" cy="4507347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7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8" name="圆角矩形 13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4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重要な単語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9" name="矩形 14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66" name="图片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810873" y="2350050"/>
            <a:ext cx="2549204" cy="1468452"/>
            <a:chOff x="0" y="0"/>
            <a:chExt cx="7823200" cy="4507347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18460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461" name="圆角矩形 19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文法と練習</a:t>
                </a:r>
                <a:endParaRPr lang="zh-CN" altLang="en-US" sz="24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18462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18459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　会話</a:t>
            </a:r>
            <a:r>
              <a:rPr lang="en-US" altLang="ja-JP" sz="2800" b="1" dirty="0" smtClean="0">
                <a:solidFill>
                  <a:srgbClr val="FFFFFF"/>
                </a:solidFill>
                <a:latin typeface="Adobe 黑体 Std R" pitchFamily="2" charset="-122"/>
                <a:ea typeface="Adobe 黑体 Std R" pitchFamily="2" charset="-122"/>
                <a:sym typeface="Adobe 黑体 Std R" pitchFamily="2" charset="-122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Adobe 黑体 Std R" pitchFamily="2" charset="-122"/>
              <a:ea typeface="Adobe 黑体 Std R" pitchFamily="2" charset="-122"/>
              <a:sym typeface="Adobe 黑体 Std R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grpSp>
        <p:nvGrpSpPr>
          <p:cNvPr id="56" name="Group 18"/>
          <p:cNvGrpSpPr>
            <a:grpSpLocks/>
          </p:cNvGrpSpPr>
          <p:nvPr/>
        </p:nvGrpSpPr>
        <p:grpSpPr bwMode="auto">
          <a:xfrm>
            <a:off x="8463199" y="2360560"/>
            <a:ext cx="2549204" cy="1468452"/>
            <a:chOff x="0" y="0"/>
            <a:chExt cx="7823200" cy="4507347"/>
          </a:xfrm>
        </p:grpSpPr>
        <p:grpSp>
          <p:nvGrpSpPr>
            <p:cNvPr id="57" name="Group 19"/>
            <p:cNvGrpSpPr>
              <a:grpSpLocks/>
            </p:cNvGrpSpPr>
            <p:nvPr/>
          </p:nvGrpSpPr>
          <p:grpSpPr bwMode="auto">
            <a:xfrm>
              <a:off x="0" y="350983"/>
              <a:ext cx="7823200" cy="4156364"/>
              <a:chOff x="0" y="0"/>
              <a:chExt cx="7823200" cy="4156364"/>
            </a:xfrm>
          </p:grpSpPr>
          <p:sp>
            <p:nvSpPr>
              <p:cNvPr id="59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4156364"/>
              </a:xfrm>
              <a:prstGeom prst="roundRect">
                <a:avLst>
                  <a:gd name="adj" fmla="val 16667"/>
                </a:avLst>
              </a:prstGeom>
              <a:solidFill>
                <a:srgbClr val="00A0E9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0" name="圆角矩形 19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86326" y="184728"/>
                <a:ext cx="7250547" cy="36668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altLang="ja-JP" sz="2800" b="1" dirty="0" smtClean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  <a:p>
                <a:pPr algn="ctr"/>
                <a:r>
                  <a:rPr lang="ja-JP" alt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MS Mincho" pitchFamily="49" charset="-128"/>
                    <a:ea typeface="MS Mincho" pitchFamily="49" charset="-128"/>
                    <a:sym typeface="宋体" pitchFamily="2" charset="-122"/>
                  </a:rPr>
                  <a:t>重要表現</a:t>
                </a:r>
                <a:r>
                  <a:rPr lang="ja-JP" altLang="en-US" sz="24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 </a:t>
                </a:r>
                <a:r>
                  <a:rPr lang="ja-JP" altLang="en-US" sz="2000" b="1" dirty="0" smtClean="0">
                    <a:solidFill>
                      <a:srgbClr val="0070C0"/>
                    </a:solidFill>
                    <a:latin typeface="MS Mincho" pitchFamily="49" charset="-128"/>
                    <a:ea typeface="MS Mincho" pitchFamily="49" charset="-128"/>
                  </a:rPr>
                  <a:t>　　　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  <a:latin typeface="MS Mincho" pitchFamily="49" charset="-128"/>
                  <a:ea typeface="MS Mincho" pitchFamily="49" charset="-128"/>
                  <a:sym typeface="宋体" pitchFamily="2" charset="-122"/>
                </a:endParaRPr>
              </a:p>
            </p:txBody>
          </p:sp>
          <p:sp>
            <p:nvSpPr>
              <p:cNvPr id="61" name="矩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3200" cy="831273"/>
              </a:xfrm>
              <a:prstGeom prst="rect">
                <a:avLst/>
              </a:prstGeom>
              <a:solidFill>
                <a:srgbClr val="E1002A"/>
              </a:solidFill>
              <a:ln w="12700">
                <a:solidFill>
                  <a:srgbClr val="42719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231815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pic>
          <p:nvPicPr>
            <p:cNvPr id="58" name="图片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8944" y="0"/>
              <a:ext cx="1285312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会話１（重要単語）</a:t>
            </a:r>
            <a:endParaRPr lang="zh-CN" altLang="en-US" sz="2800" b="1" dirty="0">
              <a:solidFill>
                <a:srgbClr val="FFFFFF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8083" y="961696"/>
            <a:ext cx="94826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1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）浅草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名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：</a:t>
            </a:r>
            <a:endParaRPr lang="en-US" altLang="ja-JP" sz="2000" b="1" dirty="0" smtClean="0">
              <a:solidFill>
                <a:schemeClr val="accent1">
                  <a:lumMod val="75000"/>
                </a:schemeClr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/>
              <a:t>     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浅草駅（あさくさえき）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浅草寺（せんそうじ）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雷門（かみなりもん）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）山手線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[</a:t>
            </a:r>
            <a:r>
              <a:rPr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名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</a:rPr>
              <a:t>]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446707" y="5050883"/>
            <a:ext cx="1131162" cy="1026532"/>
            <a:chOff x="10446707" y="5050883"/>
            <a:chExt cx="1131162" cy="1026532"/>
          </a:xfrm>
        </p:grpSpPr>
        <p:pic>
          <p:nvPicPr>
            <p:cNvPr id="14" name="图片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50860" y="5050883"/>
              <a:ext cx="1081421" cy="10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hlinkClick r:id="rId2" action="ppaction://hlinksldjump"/>
            </p:cNvPr>
            <p:cNvSpPr txBox="1"/>
            <p:nvPr/>
          </p:nvSpPr>
          <p:spPr>
            <a:xfrm>
              <a:off x="10446707" y="5493274"/>
              <a:ext cx="11311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　　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MS Mincho" pitchFamily="49" charset="-128"/>
                  <a:ea typeface="MS Mincho" pitchFamily="49" charset="-128"/>
                </a:rPr>
                <a:t>戻り</a:t>
              </a:r>
              <a:endParaRPr lang="zh-CN" altLang="en-US" sz="1400" b="1" dirty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058400" y="6434253"/>
            <a:ext cx="1973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</a:rPr>
              <a:t>标准商务基础日语（第一册）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pic>
        <p:nvPicPr>
          <p:cNvPr id="22" name="図 21" descr="qian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8643" y="1571223"/>
            <a:ext cx="2095216" cy="1392009"/>
          </a:xfrm>
          <a:prstGeom prst="rect">
            <a:avLst/>
          </a:prstGeom>
        </p:spPr>
      </p:pic>
      <p:pic>
        <p:nvPicPr>
          <p:cNvPr id="23" name="図 22" descr="qiancao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709" y="1619949"/>
            <a:ext cx="2084317" cy="1384117"/>
          </a:xfrm>
          <a:prstGeom prst="rect">
            <a:avLst/>
          </a:prstGeom>
        </p:spPr>
      </p:pic>
      <p:pic>
        <p:nvPicPr>
          <p:cNvPr id="24" name="図 23" descr="shansho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227" y="3312071"/>
            <a:ext cx="3168203" cy="2800584"/>
          </a:xfrm>
          <a:prstGeom prst="rect">
            <a:avLst/>
          </a:prstGeom>
        </p:spPr>
      </p:pic>
      <p:pic>
        <p:nvPicPr>
          <p:cNvPr id="25" name="図 24" descr="uti sot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133" y="3369713"/>
            <a:ext cx="3503053" cy="255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42256" y="1464862"/>
            <a:ext cx="904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１～へ</a:t>
            </a:r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/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に行きます</a:t>
            </a:r>
            <a:endParaRPr lang="en-US" altLang="ja-JP" sz="2000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endParaRPr lang="en-US" altLang="ja-JP" sz="2000" dirty="0" smtClean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1677" y="1931831"/>
            <a:ext cx="8289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意味：</a:t>
            </a:r>
            <a:r>
              <a:rPr lang="zh-CN" altLang="en-US" sz="2000" dirty="0" smtClean="0">
                <a:latin typeface="+mn-ea"/>
                <a:ea typeface="+mn-ea"/>
              </a:rPr>
              <a:t>去</a:t>
            </a:r>
            <a:r>
              <a:rPr lang="ja-JP" altLang="en-US" sz="2000" dirty="0" smtClean="0">
                <a:latin typeface="+mn-ea"/>
                <a:ea typeface="+mn-ea"/>
              </a:rPr>
              <a:t>～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「へ」「に」</a:t>
            </a:r>
            <a:r>
              <a:rPr lang="zh-CN" altLang="en-US" sz="2000" dirty="0" smtClean="0">
                <a:latin typeface="+mn-ea"/>
                <a:ea typeface="+mn-ea"/>
              </a:rPr>
              <a:t>是助词，分别表示方向和目的地。接在场所名词后。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zh-CN" altLang="en-US" sz="2000" dirty="0" smtClean="0">
                <a:latin typeface="+mn-ea"/>
                <a:ea typeface="+mn-ea"/>
              </a:rPr>
              <a:t>名词</a:t>
            </a:r>
            <a:endParaRPr lang="en-US" altLang="ja-JP" sz="2000" dirty="0" smtClean="0">
              <a:latin typeface="MS Gothic" pitchFamily="49" charset="-128"/>
              <a:ea typeface="MS Gothic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 　例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日本へ行きます。</a:t>
            </a:r>
            <a:r>
              <a:rPr lang="zh-CN" altLang="en-US" sz="2000" dirty="0" smtClean="0">
                <a:latin typeface="+mn-ea"/>
                <a:ea typeface="+mn-ea"/>
              </a:rPr>
              <a:t>（去日本。）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図書館に行きます。</a:t>
            </a:r>
            <a:r>
              <a:rPr lang="zh-CN" altLang="en-US" sz="2000" dirty="0" smtClean="0">
                <a:latin typeface="+mn-ea"/>
              </a:rPr>
              <a:t>（去图书馆。 ）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会社に行きます。</a:t>
            </a:r>
            <a:r>
              <a:rPr lang="zh-CN" altLang="en-US" sz="2000" dirty="0" smtClean="0">
                <a:latin typeface="+mn-ea"/>
              </a:rPr>
              <a:t> （去公司。 ）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2" name="図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5737" y="1529255"/>
            <a:ext cx="8627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A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：どこへ行きますか。　　</a:t>
            </a:r>
            <a:r>
              <a:rPr lang="en-US" altLang="ja-JP" sz="2000" dirty="0" smtClean="0">
                <a:latin typeface="MS Mincho" pitchFamily="49" charset="-128"/>
                <a:ea typeface="MS Mincho" pitchFamily="49" charset="-128"/>
              </a:rPr>
              <a:t>B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：</a:t>
            </a:r>
            <a:r>
              <a:rPr lang="ja-JP" altLang="en-US" sz="2000" u="sng" dirty="0" smtClean="0">
                <a:latin typeface="MS Mincho" pitchFamily="49" charset="-128"/>
                <a:ea typeface="MS Mincho" pitchFamily="49" charset="-128"/>
              </a:rPr>
              <a:t>取引先（とりひきさき）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へ行きます。　　　　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　　　　　　　</a:t>
            </a:r>
            <a:endParaRPr lang="en-US" altLang="zh-CN" sz="2000" dirty="0" smtClean="0">
              <a:latin typeface="MS Mincho" pitchFamily="49" charset="-128"/>
              <a:ea typeface="MS Mincho" pitchFamily="49" charset="-128"/>
            </a:endParaRPr>
          </a:p>
          <a:p>
            <a:endParaRPr lang="en-US" altLang="ja-JP" sz="2000" dirty="0" smtClean="0"/>
          </a:p>
        </p:txBody>
      </p:sp>
      <p:pic>
        <p:nvPicPr>
          <p:cNvPr id="9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4" y="1403938"/>
            <a:ext cx="547821" cy="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14" descr="youju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06" y="2125013"/>
            <a:ext cx="1777286" cy="1573161"/>
          </a:xfrm>
          <a:prstGeom prst="rect">
            <a:avLst/>
          </a:prstGeom>
        </p:spPr>
      </p:pic>
      <p:pic>
        <p:nvPicPr>
          <p:cNvPr id="16" name="図 15" descr="ビックカメラ池袋本店_2006-9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4288" y="4069724"/>
            <a:ext cx="1712889" cy="1648496"/>
          </a:xfrm>
          <a:prstGeom prst="rect">
            <a:avLst/>
          </a:prstGeom>
        </p:spPr>
      </p:pic>
      <p:pic>
        <p:nvPicPr>
          <p:cNvPr id="17" name="図 16" descr="yinhan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013" y="1970466"/>
            <a:ext cx="1790165" cy="1790165"/>
          </a:xfrm>
          <a:prstGeom prst="rect">
            <a:avLst/>
          </a:prstGeom>
        </p:spPr>
      </p:pic>
      <p:pic>
        <p:nvPicPr>
          <p:cNvPr id="18" name="図 17" descr="dishi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5785" y="4095482"/>
            <a:ext cx="1931832" cy="1738648"/>
          </a:xfrm>
          <a:prstGeom prst="rect">
            <a:avLst/>
          </a:prstGeom>
        </p:spPr>
      </p:pic>
      <p:pic>
        <p:nvPicPr>
          <p:cNvPr id="19" name="図 18" descr="26-1_衣笠食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99302" y="2037708"/>
            <a:ext cx="1635616" cy="1619889"/>
          </a:xfrm>
          <a:prstGeom prst="rect">
            <a:avLst/>
          </a:prstGeom>
        </p:spPr>
      </p:pic>
      <p:pic>
        <p:nvPicPr>
          <p:cNvPr id="20" name="図 19" descr="huiy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285" y="4121241"/>
            <a:ext cx="1983347" cy="1636608"/>
          </a:xfrm>
          <a:prstGeom prst="rect">
            <a:avLst/>
          </a:prstGeom>
        </p:spPr>
      </p:pic>
      <p:pic>
        <p:nvPicPr>
          <p:cNvPr id="21" name="図 20" descr="dali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12433" y="2160163"/>
            <a:ext cx="1909561" cy="1381527"/>
          </a:xfrm>
          <a:prstGeom prst="rect">
            <a:avLst/>
          </a:prstGeom>
        </p:spPr>
      </p:pic>
      <p:pic>
        <p:nvPicPr>
          <p:cNvPr id="22" name="図 21" descr="kusur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720" y="4108361"/>
            <a:ext cx="1648593" cy="158410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803041" y="3644720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大連（だいれん）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08359" y="3631841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郵便局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32619" y="3683357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銀行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757633" y="3696235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食堂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77284" y="5769734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会議室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50028" y="5795492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ディズニーランド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06862" y="5795492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ビックカメラ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693240" y="5718219"/>
            <a:ext cx="221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S Mincho" pitchFamily="49" charset="-128"/>
                <a:ea typeface="MS Mincho" pitchFamily="49" charset="-128"/>
              </a:rPr>
              <a:t>薬屋（くすりや）</a:t>
            </a:r>
            <a:endParaRPr lang="zh-CN" altLang="en-US" dirty="0">
              <a:latin typeface="MS Mincho" pitchFamily="49" charset="-128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"/>
          <p:cNvSpPr>
            <a:spLocks noChangeArrowheads="1"/>
          </p:cNvSpPr>
          <p:nvPr/>
        </p:nvSpPr>
        <p:spPr bwMode="auto">
          <a:xfrm>
            <a:off x="111125" y="111125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会話１</a:t>
            </a:r>
            <a:r>
              <a:rPr lang="ja-JP" altLang="en-US" sz="2800" b="1" dirty="0" smtClean="0">
                <a:solidFill>
                  <a:srgbClr val="FFFFFF"/>
                </a:solidFill>
                <a:latin typeface="MS Mincho" pitchFamily="49" charset="-128"/>
                <a:ea typeface="MS Mincho" pitchFamily="49" charset="-128"/>
                <a:sym typeface="Adobe 黑体 Std R" pitchFamily="2" charset="-122"/>
              </a:rPr>
              <a:t>（文法と練習）</a:t>
            </a:r>
            <a:endParaRPr lang="zh-CN" altLang="en-US" sz="2800" b="1" dirty="0">
              <a:solidFill>
                <a:schemeClr val="bg1"/>
              </a:solidFill>
              <a:latin typeface="MS Mincho" pitchFamily="49" charset="-128"/>
              <a:ea typeface="MS Mincho" pitchFamily="49" charset="-128"/>
              <a:sym typeface="Adobe 黑体 Std R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2650" y="1773238"/>
            <a:ext cx="3989388" cy="3746500"/>
            <a:chOff x="0" y="0"/>
            <a:chExt cx="3990109" cy="374611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-840000">
              <a:off x="3757516" y="1702810"/>
              <a:ext cx="908627" cy="59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铁板烧</a:t>
              </a:r>
            </a:p>
          </p:txBody>
        </p: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 rot="-840000">
              <a:off x="3236776" y="2610296"/>
              <a:ext cx="1211503" cy="555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7940" tIns="27940" rIns="27940" bIns="2794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2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大雄</a:t>
              </a:r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 rot="-840000">
              <a:off x="1198611" y="1570713"/>
              <a:ext cx="2101857" cy="1289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20" tIns="83820" rIns="83820" bIns="8382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66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rPr>
                <a:t>老鼠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1673" y="1516376"/>
            <a:ext cx="9049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2</a:t>
            </a: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 ～から～までどのぐらいかかりますか。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15920" y="1944710"/>
            <a:ext cx="84892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説明：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「から」</a:t>
            </a:r>
            <a:r>
              <a:rPr lang="zh-CN" altLang="en-US" sz="2000" dirty="0" smtClean="0">
                <a:latin typeface="+mn-ea"/>
                <a:ea typeface="+mn-ea"/>
              </a:rPr>
              <a:t>是“从”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「まで」</a:t>
            </a:r>
            <a:r>
              <a:rPr lang="zh-CN" altLang="en-US" sz="2000" dirty="0" smtClean="0">
                <a:latin typeface="+mn-ea"/>
                <a:ea typeface="+mn-ea"/>
              </a:rPr>
              <a:t>是“到”</a:t>
            </a:r>
            <a:r>
              <a:rPr lang="ja-JP" altLang="en-US" sz="2000" dirty="0" smtClean="0">
                <a:latin typeface="+mn-ea"/>
                <a:ea typeface="+mn-ea"/>
              </a:rPr>
              <a:t>  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「どのぐらい」 </a:t>
            </a:r>
            <a:r>
              <a:rPr lang="zh-CN" altLang="en-US" sz="2000" dirty="0" smtClean="0">
                <a:latin typeface="+mn-ea"/>
                <a:ea typeface="+mn-ea"/>
              </a:rPr>
              <a:t>是“多长时间”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「かかります」</a:t>
            </a:r>
            <a:r>
              <a:rPr lang="zh-CN" altLang="en-US" sz="2000" dirty="0" smtClean="0">
                <a:latin typeface="+mn-ea"/>
                <a:ea typeface="+mn-ea"/>
              </a:rPr>
              <a:t>是“花费”。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接続：</a:t>
            </a:r>
            <a:r>
              <a:rPr lang="zh-CN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名词</a:t>
            </a:r>
            <a:endParaRPr lang="en-US" altLang="zh-CN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例：</a:t>
            </a:r>
            <a:endParaRPr lang="en-US" altLang="ja-JP" sz="2000" b="1" dirty="0" smtClean="0">
              <a:solidFill>
                <a:srgbClr val="0070C0"/>
              </a:solidFill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b="1" dirty="0" smtClean="0">
                <a:solidFill>
                  <a:srgbClr val="0070C0"/>
                </a:solidFill>
                <a:latin typeface="MS Mincho" pitchFamily="49" charset="-128"/>
                <a:ea typeface="MS Mincho" pitchFamily="49" charset="-128"/>
              </a:rPr>
              <a:t>　　</a:t>
            </a: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寮からどのぐらいかかりますか。</a:t>
            </a:r>
            <a:r>
              <a:rPr lang="zh-CN" altLang="en-US" sz="2000" dirty="0" smtClean="0">
                <a:latin typeface="+mn-ea"/>
                <a:ea typeface="+mn-ea"/>
              </a:rPr>
              <a:t>（从宿舍来大约花费多少时间）</a:t>
            </a:r>
            <a:endParaRPr lang="en-US" altLang="ja-JP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東京までどのぐらいかかりますか。</a:t>
            </a:r>
            <a:r>
              <a:rPr lang="zh-CN" altLang="en-US" sz="2000" dirty="0" smtClean="0">
                <a:latin typeface="+mn-ea"/>
              </a:rPr>
              <a:t>（到东京大约</a:t>
            </a:r>
            <a:r>
              <a:rPr lang="zh-CN" altLang="en-US" sz="2000" dirty="0">
                <a:latin typeface="+mn-ea"/>
              </a:rPr>
              <a:t>花费多少时间）</a:t>
            </a:r>
            <a:endParaRPr lang="en-US" altLang="ja-JP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MS Mincho" pitchFamily="49" charset="-128"/>
                <a:ea typeface="MS Mincho" pitchFamily="49" charset="-128"/>
              </a:rPr>
              <a:t>　　会社から取引先までどのぐらいかかりますか。</a:t>
            </a: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MS Mincho" pitchFamily="49" charset="-128"/>
                <a:ea typeface="MS Mincho" pitchFamily="49" charset="-128"/>
              </a:rPr>
              <a:t>   </a:t>
            </a:r>
            <a:r>
              <a:rPr lang="zh-CN" altLang="en-US" sz="2000" dirty="0" smtClean="0">
                <a:latin typeface="+mn-ea"/>
              </a:rPr>
              <a:t>（从公司到客户那里大约花费多少时间）</a:t>
            </a:r>
            <a:endParaRPr lang="en-US" altLang="ja-JP" sz="2000" dirty="0" smtClean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endParaRPr lang="en-US" altLang="ja-JP" sz="2000" dirty="0" smtClean="0">
              <a:latin typeface="MS Mincho" pitchFamily="49" charset="-128"/>
              <a:ea typeface="MS Mincho" pitchFamily="49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ja-JP" altLang="en-US" sz="2000" dirty="0" smtClean="0">
                <a:latin typeface="+mn-ea"/>
                <a:ea typeface="+mn-ea"/>
              </a:rPr>
              <a:t>　　　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1" name="図 10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1487477"/>
            <a:ext cx="943107" cy="45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Pages>0</Pages>
  <Words>1854</Words>
  <Characters>0</Characters>
  <Application>Microsoft Office PowerPoint</Application>
  <DocSecurity>0</DocSecurity>
  <PresentationFormat>自定义</PresentationFormat>
  <Lines>0</Lines>
  <Paragraphs>480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下記の交通機関を利用して文を作りなさい。（例：自転車でスーパーへ行きます。）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適当な助詞を入れなさい。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時間を表す単語</vt:lpstr>
      <vt:lpstr>幻灯片 31</vt:lpstr>
      <vt:lpstr>幻灯片 32</vt:lpstr>
      <vt:lpstr>幻灯片 33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admin</cp:lastModifiedBy>
  <cp:revision>416</cp:revision>
  <dcterms:created xsi:type="dcterms:W3CDTF">2013-11-20T02:57:00Z</dcterms:created>
  <dcterms:modified xsi:type="dcterms:W3CDTF">2017-04-10T03:38:40Z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2052-9.1.0.4167</vt:lpwstr>
  </property>
</Properties>
</file>